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61" r:id="rId3"/>
    <p:sldId id="260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9" r:id="rId21"/>
    <p:sldId id="278" r:id="rId22"/>
    <p:sldId id="280" r:id="rId23"/>
    <p:sldId id="282" r:id="rId24"/>
    <p:sldId id="283" r:id="rId25"/>
    <p:sldId id="284" r:id="rId26"/>
    <p:sldId id="285" r:id="rId27"/>
    <p:sldId id="288" r:id="rId28"/>
    <p:sldId id="286" r:id="rId29"/>
    <p:sldId id="287" r:id="rId30"/>
    <p:sldId id="289" r:id="rId31"/>
    <p:sldId id="290" r:id="rId32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9" autoAdjust="0"/>
    <p:restoredTop sz="90853" autoAdjust="0"/>
  </p:normalViewPr>
  <p:slideViewPr>
    <p:cSldViewPr snapToGrid="0">
      <p:cViewPr varScale="1">
        <p:scale>
          <a:sx n="60" d="100"/>
          <a:sy n="60" d="100"/>
        </p:scale>
        <p:origin x="96" y="9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395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27FDF-D9AC-4497-8AF1-9347ACD4697E}" type="datetimeFigureOut">
              <a:rPr lang="hr-HR" smtClean="0"/>
              <a:t>9.3.2025.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064B2-EFF6-4760-BE09-0DEDA56827B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18592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https://dinoduvnjak.github.io/css-toogle/</a:t>
            </a:r>
          </a:p>
          <a:p>
            <a:endParaRPr lang="en-US" dirty="0"/>
          </a:p>
          <a:p>
            <a:r>
              <a:rPr lang="hr-HR" dirty="0"/>
              <a:t>https://developer.mozilla.org/en-US/docs/MDN/Guides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81382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78B8A-7712-D750-2461-048DF380A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1A29AE-2990-BBCB-8E7A-46F802047D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C42D91-20DA-E6D9-7673-1E8DC2C1F9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031F6-63EB-AF12-1B3A-CBF9027547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25109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6007B-A1CF-7256-8D2D-677149BC5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487540-F3A2-391A-3DD1-EA131F62C2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A8E2B9-F0EB-F9E4-EFE9-D39EE44069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63E1D-1B57-5E33-AF66-CF56D6153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193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2D4F8-6F3B-0187-0FCF-B88E38D57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B64574-EDCB-C648-8C04-5A677B2709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C4F1BA-9403-BB8E-D8F4-F071754F3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4B614-1DAB-7022-6838-CA3F6AB850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82544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1A2DA-6383-21E2-76DE-F4BCD94FE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F41BE-F448-799A-FFFB-AF7A3F812A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77BA49-3AFC-2DF4-3AF0-F1E0E385E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B8A94-8116-356B-5822-C16D00A59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382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CF5A4-83F8-D03B-6DD1-729238784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2B8DE4-EFD7-4848-9BED-88EFB2CA3D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634699-DED6-EAD7-B296-98F11D5C6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ECB48-937E-E571-CB0A-E006460803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15845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65BC7-5015-75D2-ECAB-793A4B260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997A5C-B92A-AFD6-E1EE-60E4536B2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0ED28-289E-E014-714D-405C447C9F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02370-57F4-1A76-E6A0-3A7658F405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79776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03580-0076-D11A-0DF7-B9A422160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1F681E-7E3C-B358-5ECC-B6CAB1CC0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E28012-3DF9-A483-B940-835D4BDEC3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22646-8E2A-A210-5F92-4CF595BDF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13133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32B7D-2A2E-758D-A0C8-A07CBC87C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ED86DD-ED66-A993-CB40-BD2B48B340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E0C51F-3FAC-3B55-95B5-8238157833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4B372-2752-9E43-9F63-C1C5D81B27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11686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A5FB0-03D1-7673-1436-618A65BF9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5E79F8-CD3E-7463-10F0-49BFF0F5A3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E32C36-6B7A-47FF-6BCC-BE60AAD23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5DCB2-8D14-6A20-665D-3E19562F5D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070562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198E8-DD69-CE51-408B-4520490F8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EA8548-0244-3CED-AEC1-105E73EA10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E87A55-2B6B-DE12-274B-5D40A7ED30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A6884-5223-8ACE-FA06-60663C8604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41413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https://dinoduvnjak.github.io/css-toogle/</a:t>
            </a:r>
          </a:p>
          <a:p>
            <a:endParaRPr lang="en-US" dirty="0"/>
          </a:p>
          <a:p>
            <a:r>
              <a:rPr lang="hr-HR" dirty="0"/>
              <a:t>https://developer.mozilla.org/en-US/docs/MDN/Guides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150044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1B375-A063-7866-C079-884EA5D44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17DE70-7D4A-A307-4692-C35C8DB4EA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5AD0B6-3ACE-DD12-D326-03F35B1C00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F05D8-CCEA-84E0-0B0E-F292ADB4B8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771278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997EE-33D5-36AE-CB18-F8274F20F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53A36F-3EB0-B104-3D00-8A4C8F71DC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1FE554-B44B-EC02-1438-6988658402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C9797-E508-C18C-4DBF-E178CC91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153718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A8E17-E600-76D8-75E6-F78DC8C5E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23F5A3-0991-4ADD-3995-39F8032382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4119EC-F13A-0AED-C249-A54411F7D8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F9CE4-7B50-3999-F70D-AA05AA787E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847586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A24FF-E4FC-F54C-6EF7-E4047A1E8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41C344-103D-4F56-E9EA-C6A0B89DBE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1E8E65-8E39-8E0A-12FD-A768B93FC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82E57-E5BE-023F-DD2F-230A3C88FD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273088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F0CF8-704D-2C3A-81D6-2734533A6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C4ED89-D215-CF55-8E15-D441B7026E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E81AFD-6847-0101-FCBC-22E7E72FD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EC7A9-31D5-C8EA-FCA2-735F105829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374947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A8604-F0A1-3820-E3D0-AF3569FCE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6DE4AC-D4EB-44F4-3776-79B623CDBC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BB50B1-7A12-D963-3654-0B520A3DA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dirty="0"/>
              <a:t>https://www.w3schools.com/css/default.asp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0A928-5BBA-0A89-6894-8387097033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923683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2ACAA-FA65-154A-84B0-6DE65DD8C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F34E5A-C0FB-19FD-29C6-8D962D0F13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E7D21E-E45E-AB6B-14CF-C77C07CC1A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047C2-61E5-674C-C9D2-27A0D02156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156253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97FFF-ADA9-9DD0-B158-929DEB47A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453C1C-E2D6-8704-A85E-EDBAD220DE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00F5DA-6151-770E-7FF1-D5993DEB61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05FEB-1D51-9CC3-8687-D6B8FB020F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879621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1DBA7-65CF-1277-56DF-4A16D8B10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F7C017-046D-6A1F-DF29-E127D099C0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50AF1C-3517-05C7-C566-66E5851DE1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D0D37-F91C-E1D8-1DAA-3B12A0D601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187018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442A1-5CDD-BB19-DD7F-D8270EBC6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DC031D-750C-65A5-65F0-3DE9AADDFE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EF6C6E-3AB4-4727-9ECE-F284C1D10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9EF8A-454A-6B7E-0F06-8A8E86597B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409634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C03F7-4FA4-915C-7956-E7C38C1F2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95A5D9-A9C9-15A4-2920-75D7762A20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4C84D2-1CBF-6498-2669-96600DDCDE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https://dinoduvnjak.github.io/css-toogle/</a:t>
            </a:r>
          </a:p>
          <a:p>
            <a:endParaRPr lang="en-US" dirty="0"/>
          </a:p>
          <a:p>
            <a:r>
              <a:rPr lang="hr-HR" dirty="0"/>
              <a:t>https://developer.mozilla.org/en-US/docs/MDN/Guides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68E90-91B8-9F12-AA01-C48D339A55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57416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9EFBC-8338-9396-03FE-7D9A3A48D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F5254-AA48-2326-C1F8-F7038E2CDE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791B98-069F-31E9-0B85-80C422312C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https://dinoduvnjak.github.io/css-toogle/</a:t>
            </a:r>
          </a:p>
          <a:p>
            <a:endParaRPr lang="en-US" dirty="0"/>
          </a:p>
          <a:p>
            <a:r>
              <a:rPr lang="hr-HR" dirty="0"/>
              <a:t>https://developer.mozilla.org/en-US/docs/MDN/Guides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2B898-09B2-7A81-EF14-10B2FC25EE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73244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CE615-4359-0F92-7E0E-A402D0A87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FED56C-CC66-B800-06D5-E408D4152C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D0EA50-D109-9A79-4B46-807AE81A7B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https://dinoduvnjak.github.io/css-toogle/</a:t>
            </a:r>
          </a:p>
          <a:p>
            <a:endParaRPr lang="en-US" dirty="0"/>
          </a:p>
          <a:p>
            <a:r>
              <a:rPr lang="hr-HR" dirty="0"/>
              <a:t>https://developer.mozilla.org/en-US/docs/MDN/Guides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79851-BFB6-DB1A-16E8-B5024F9688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23107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C8D9A-1B00-752A-83D9-F79F8653C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EF9C92-964A-046C-34E7-45FB6AF1EB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46277B-A464-4563-C2F2-062D72F367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https://dinoduvnjak.github.io/css-toogle/</a:t>
            </a:r>
          </a:p>
          <a:p>
            <a:endParaRPr lang="en-US" dirty="0"/>
          </a:p>
          <a:p>
            <a:r>
              <a:rPr lang="hr-HR" dirty="0"/>
              <a:t>https://developer.mozilla.org/en-US/docs/MDN/Guides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A097E-E02B-3225-9AF5-400A2CC546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81105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F2E55-DAAB-B2F0-A6EE-B75764753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164E99-2542-0334-9C04-C784F882CE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F52A9D-63DA-836C-0D23-9C7793CF88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16FCD-B690-5433-D62B-F55F144A83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55134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DDA75-4679-2CB4-565B-C35C31C56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53AED1-785D-4CA3-0A48-4676D3B12A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70448-3038-048A-CCA7-036A4EFADE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7CDEF-A731-829D-FF90-29EAE946A5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8438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9D169-9765-DAE6-B14A-01F8FC724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B46030-BE2C-520A-5E8B-598FB30A3C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9E6ED6-64B1-9E6D-8CED-1A6B9ECE21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95FF9-F560-33A7-E8E9-8F7CC2F314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98213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ka 13">
            <a:extLst>
              <a:ext uri="{FF2B5EF4-FFF2-40B4-BE49-F238E27FC236}">
                <a16:creationId xmlns:a16="http://schemas.microsoft.com/office/drawing/2014/main" id="{8FBD081C-E6C2-807B-F622-45A52F57D6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2468084"/>
            <a:ext cx="9144000" cy="2387600"/>
          </a:xfrm>
        </p:spPr>
        <p:txBody>
          <a:bodyPr anchor="b"/>
          <a:lstStyle>
            <a:lvl1pPr algn="r">
              <a:defRPr sz="6000">
                <a:latin typeface="Montserrat" panose="00000500000000000000" pitchFamily="2" charset="-18"/>
              </a:defRPr>
            </a:lvl1pPr>
          </a:lstStyle>
          <a:p>
            <a:r>
              <a:rPr lang="hr-HR" dirty="0"/>
              <a:t>DOCUMENT TITLE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7A61E420-EBAD-A9E6-F448-076E17D0F2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55653" y="4947759"/>
            <a:ext cx="9144000" cy="1655762"/>
          </a:xfrm>
        </p:spPr>
        <p:txBody>
          <a:bodyPr/>
          <a:lstStyle>
            <a:lvl1pPr marL="0" indent="0" algn="r">
              <a:buNone/>
              <a:defRPr sz="2400">
                <a:latin typeface="Montserrat" panose="00000500000000000000" pitchFamily="2" charset="-1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163797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HOMEWORK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2029408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428"/>
            <a:ext cx="12191996" cy="685714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ASSESSMENTS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4142097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428"/>
            <a:ext cx="12191996" cy="685714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ADDITIONAL READING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24143242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428"/>
            <a:ext cx="12191994" cy="685714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RESOURCES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6800898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Završ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1E9C26A1-6687-A87D-1AE0-CDCFC63DA5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827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1E9C26A1-6687-A87D-1AE0-CDCFC63DA5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3382477"/>
            <a:ext cx="9144000" cy="2387600"/>
          </a:xfrm>
        </p:spPr>
        <p:txBody>
          <a:bodyPr anchor="b"/>
          <a:lstStyle>
            <a:lvl1pPr algn="r">
              <a:defRPr sz="4800">
                <a:latin typeface="Bahnschrift" panose="020B0502040204020203" pitchFamily="34" charset="0"/>
              </a:defRPr>
            </a:lvl1pPr>
          </a:lstStyle>
          <a:p>
            <a:r>
              <a:rPr lang="hr-HR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626622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 descr="Slika na kojoj se prikazuje crta, snimka zaslona, šarenilo, dizajn&#10;&#10;Opis je automatski generiran">
            <a:extLst>
              <a:ext uri="{FF2B5EF4-FFF2-40B4-BE49-F238E27FC236}">
                <a16:creationId xmlns:a16="http://schemas.microsoft.com/office/drawing/2014/main" id="{7D3E6235-77BD-81C2-1C4B-460BFF2AC5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601275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 descr="Slika na kojoj se prikazuje crta, snimka zaslona, šarenilo, dizajn">
            <a:extLst>
              <a:ext uri="{FF2B5EF4-FFF2-40B4-BE49-F238E27FC236}">
                <a16:creationId xmlns:a16="http://schemas.microsoft.com/office/drawing/2014/main" id="{813DD7BB-6C45-D079-40C8-D9AAFA3351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E69C0126-D498-D7EF-F08C-471CA839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0915537-B2D1-B872-5BC6-E6A6498B8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</a:lstStyle>
          <a:p>
            <a:pPr lvl="0"/>
            <a:r>
              <a:rPr lang="hr-HR" dirty="0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E429AF7-3B52-7B21-C5E7-7BA86CDA8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30842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>
            <a:extLst>
              <a:ext uri="{FF2B5EF4-FFF2-40B4-BE49-F238E27FC236}">
                <a16:creationId xmlns:a16="http://schemas.microsoft.com/office/drawing/2014/main" id="{4911BAC4-6BC8-78C9-C3A0-3B8193B50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3382477"/>
            <a:ext cx="9144000" cy="2387600"/>
          </a:xfrm>
        </p:spPr>
        <p:txBody>
          <a:bodyPr anchor="b"/>
          <a:lstStyle>
            <a:lvl1pPr algn="r">
              <a:defRPr sz="4800">
                <a:latin typeface="Bahnschrift" panose="020B0502040204020203" pitchFamily="34" charset="0"/>
              </a:defRPr>
            </a:lvl1pPr>
          </a:lstStyle>
          <a:p>
            <a:r>
              <a:rPr lang="hr-HR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94142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 descr="Slika na kojoj se prikazuje crta, snimka zaslona, dizajn&#10;&#10;Opis je automatski generiran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558903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 descr="Slika na kojoj se prikazuje crta, snimka zaslona, dizajn&#10;&#10;Opis je automatski generiran">
            <a:extLst>
              <a:ext uri="{FF2B5EF4-FFF2-40B4-BE49-F238E27FC236}">
                <a16:creationId xmlns:a16="http://schemas.microsoft.com/office/drawing/2014/main" id="{5FF10651-A88B-132B-AE77-005E725B1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E69C0126-D498-D7EF-F08C-471CA839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0915537-B2D1-B872-5BC6-E6A6498B8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</a:lstStyle>
          <a:p>
            <a:pPr lvl="0"/>
            <a:r>
              <a:rPr lang="hr-HR" dirty="0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E429AF7-3B52-7B21-C5E7-7BA86CDA8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5683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DISCUSSION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4014154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EXERCISE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575389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>
            <a:extLst>
              <a:ext uri="{FF2B5EF4-FFF2-40B4-BE49-F238E27FC236}">
                <a16:creationId xmlns:a16="http://schemas.microsoft.com/office/drawing/2014/main" id="{1B650DF9-2458-1434-6EFF-3D965EDC4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76C6E5EE-2B8F-9019-690C-3AF0A69B8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470CF1CA-F427-A5AF-96AA-671002CD74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3B997-549E-41F4-A1E4-B0CF42B49EF1}" type="datetimeFigureOut">
              <a:rPr lang="hr-HR" smtClean="0"/>
              <a:t>9.3.2025.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8D829544-1FE5-4ED0-6A51-373B245680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33A67201-5F88-A086-59F5-4A06FA6BE0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DD723-16A0-42C8-A963-6C8D73A0AD4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9751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0" r:id="rId3"/>
    <p:sldLayoutId id="2147483659" r:id="rId4"/>
    <p:sldLayoutId id="2147483665" r:id="rId5"/>
    <p:sldLayoutId id="2147483651" r:id="rId6"/>
    <p:sldLayoutId id="2147483660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6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slov 3">
            <a:extLst>
              <a:ext uri="{FF2B5EF4-FFF2-40B4-BE49-F238E27FC236}">
                <a16:creationId xmlns:a16="http://schemas.microsoft.com/office/drawing/2014/main" id="{4022C4E9-1E70-8866-3479-A24FD93D0C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CSS</a:t>
            </a:r>
            <a:endParaRPr lang="hr-HR" dirty="0"/>
          </a:p>
        </p:txBody>
      </p:sp>
      <p:sp>
        <p:nvSpPr>
          <p:cNvPr id="5" name="Podnaslov 4">
            <a:extLst>
              <a:ext uri="{FF2B5EF4-FFF2-40B4-BE49-F238E27FC236}">
                <a16:creationId xmlns:a16="http://schemas.microsoft.com/office/drawing/2014/main" id="{2D59F4E1-B531-21D4-1874-34304F7DAD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Website stylization</a:t>
            </a:r>
          </a:p>
        </p:txBody>
      </p:sp>
    </p:spTree>
    <p:extLst>
      <p:ext uri="{BB962C8B-B14F-4D97-AF65-F5344CB8AC3E}">
        <p14:creationId xmlns:p14="http://schemas.microsoft.com/office/powerpoint/2010/main" val="495518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C9977-D330-9BBD-9E89-784CCDE84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91F5BC-FC3F-4CC8-AF55-1C1F4A450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-ID SELECTORS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3DCDE61-82BE-95FB-ADA6-C5809618B790}"/>
              </a:ext>
            </a:extLst>
          </p:cNvPr>
          <p:cNvSpPr txBox="1">
            <a:spLocks/>
          </p:cNvSpPr>
          <p:nvPr/>
        </p:nvSpPr>
        <p:spPr>
          <a:xfrm>
            <a:off x="1116919" y="3429000"/>
            <a:ext cx="5585667" cy="15960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👉 ID je </a:t>
            </a:r>
            <a:r>
              <a:rPr lang="en-US" sz="1600" dirty="0" err="1"/>
              <a:t>jedinstven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sz="1600" dirty="0"/>
              <a:t> </a:t>
            </a:r>
            <a:r>
              <a:rPr lang="en-US" sz="1600" dirty="0" err="1"/>
              <a:t>koristi</a:t>
            </a:r>
            <a:r>
              <a:rPr lang="en-US" sz="1600" dirty="0"/>
              <a:t> se </a:t>
            </a:r>
            <a:r>
              <a:rPr lang="en-US" sz="1600" dirty="0" err="1"/>
              <a:t>kada</a:t>
            </a:r>
            <a:r>
              <a:rPr lang="en-US" sz="1600" dirty="0"/>
              <a:t> </a:t>
            </a:r>
            <a:r>
              <a:rPr lang="en-US" sz="1600" dirty="0" err="1"/>
              <a:t>želiš</a:t>
            </a:r>
            <a:r>
              <a:rPr lang="en-US" sz="1600" dirty="0"/>
              <a:t> da </a:t>
            </a:r>
            <a:r>
              <a:rPr lang="en-US" sz="1600" dirty="0" err="1"/>
              <a:t>stilizuješ</a:t>
            </a:r>
            <a:r>
              <a:rPr lang="en-US" sz="1600" dirty="0"/>
              <a:t> </a:t>
            </a:r>
            <a:r>
              <a:rPr lang="en-US" sz="1600" dirty="0" err="1"/>
              <a:t>samo</a:t>
            </a:r>
            <a:r>
              <a:rPr lang="en-US" sz="1600" dirty="0"/>
              <a:t> </a:t>
            </a:r>
            <a:r>
              <a:rPr lang="en-US" sz="1600" dirty="0" err="1"/>
              <a:t>jedan</a:t>
            </a:r>
            <a:r>
              <a:rPr lang="en-US" sz="1600" dirty="0"/>
              <a:t> element</a:t>
            </a:r>
            <a:br>
              <a:rPr lang="en-US" sz="1600" dirty="0"/>
            </a:br>
            <a:endParaRPr lang="en-US" sz="1600" dirty="0"/>
          </a:p>
          <a:p>
            <a:pPr algn="l"/>
            <a:r>
              <a:rPr lang="en-US" sz="1600" dirty="0"/>
              <a:t>👉 </a:t>
            </a:r>
            <a:r>
              <a:rPr lang="en-US" sz="1600" dirty="0" err="1"/>
              <a:t>Svaki</a:t>
            </a:r>
            <a:r>
              <a:rPr lang="en-US" sz="1600" dirty="0"/>
              <a:t> ID mora </a:t>
            </a:r>
            <a:r>
              <a:rPr lang="en-US" sz="1600" dirty="0" err="1"/>
              <a:t>biti</a:t>
            </a:r>
            <a:r>
              <a:rPr lang="en-US" sz="1600" dirty="0"/>
              <a:t> </a:t>
            </a:r>
            <a:r>
              <a:rPr lang="en-US" sz="1600" dirty="0" err="1"/>
              <a:t>jedinstven</a:t>
            </a:r>
            <a:r>
              <a:rPr lang="en-US" sz="1600" dirty="0"/>
              <a:t> u HTML </a:t>
            </a:r>
            <a:r>
              <a:rPr lang="en-US" sz="1600" dirty="0" err="1"/>
              <a:t>dokumentu</a:t>
            </a:r>
            <a:r>
              <a:rPr lang="en-US" sz="1600" dirty="0"/>
              <a:t>!</a:t>
            </a:r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👉 </a:t>
            </a:r>
            <a:r>
              <a:rPr lang="en-US" sz="1600" dirty="0" err="1"/>
              <a:t>Koristi</a:t>
            </a:r>
            <a:r>
              <a:rPr lang="en-US" sz="1600" dirty="0"/>
              <a:t> ID-eve </a:t>
            </a:r>
            <a:r>
              <a:rPr lang="en-US" sz="1600" dirty="0" err="1"/>
              <a:t>samo</a:t>
            </a:r>
            <a:r>
              <a:rPr lang="en-US" sz="1600" dirty="0"/>
              <a:t> </a:t>
            </a:r>
            <a:r>
              <a:rPr lang="en-US" sz="1600" dirty="0" err="1"/>
              <a:t>kada</a:t>
            </a:r>
            <a:r>
              <a:rPr lang="en-US" sz="1600" dirty="0"/>
              <a:t> je </a:t>
            </a:r>
            <a:r>
              <a:rPr lang="en-US" sz="1600" dirty="0" err="1"/>
              <a:t>zaista</a:t>
            </a:r>
            <a:r>
              <a:rPr lang="en-US" sz="1600" dirty="0"/>
              <a:t> </a:t>
            </a:r>
            <a:r>
              <a:rPr lang="en-US" sz="1600" dirty="0" err="1"/>
              <a:t>potrebno</a:t>
            </a:r>
            <a:r>
              <a:rPr lang="en-US" sz="1600" dirty="0"/>
              <a:t>!</a:t>
            </a:r>
          </a:p>
          <a:p>
            <a:pPr algn="l"/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8E340-2161-C5A0-9384-E53F0522B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056" y="4360290"/>
            <a:ext cx="1524000" cy="828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AF7BD7-1085-B6B7-95D1-70DEDE1A7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056" y="3480925"/>
            <a:ext cx="40100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35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DAD4F-79F3-419E-296A-A9999CC85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314DE5-04D8-DC03-54A9-47E7BD7F2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-ATTRIBUTE SELECTORS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9B565BC-B9FD-5E88-1B1A-F2CF9CAA7A32}"/>
              </a:ext>
            </a:extLst>
          </p:cNvPr>
          <p:cNvSpPr txBox="1">
            <a:spLocks/>
          </p:cNvSpPr>
          <p:nvPr/>
        </p:nvSpPr>
        <p:spPr>
          <a:xfrm>
            <a:off x="1116919" y="3429000"/>
            <a:ext cx="5585667" cy="1596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👉 </a:t>
            </a:r>
            <a:r>
              <a:rPr lang="en-US" sz="1600" dirty="0" err="1"/>
              <a:t>Ovim</a:t>
            </a:r>
            <a:r>
              <a:rPr lang="en-US" sz="1600" dirty="0"/>
              <a:t> </a:t>
            </a:r>
            <a:r>
              <a:rPr lang="en-US" sz="1600" dirty="0" err="1"/>
              <a:t>selektorom</a:t>
            </a:r>
            <a:r>
              <a:rPr lang="en-US" sz="1600" dirty="0"/>
              <a:t> </a:t>
            </a:r>
            <a:r>
              <a:rPr lang="en-US" sz="1600" dirty="0" err="1"/>
              <a:t>možemo</a:t>
            </a:r>
            <a:r>
              <a:rPr lang="en-US" sz="1600" dirty="0"/>
              <a:t> </a:t>
            </a:r>
            <a:r>
              <a:rPr lang="en-US" sz="1600" dirty="0" err="1"/>
              <a:t>ciljati</a:t>
            </a:r>
            <a:r>
              <a:rPr lang="en-US" sz="1600" dirty="0"/>
              <a:t> HTML </a:t>
            </a:r>
            <a:r>
              <a:rPr lang="en-US" sz="1600" dirty="0" err="1"/>
              <a:t>elemente</a:t>
            </a:r>
            <a:r>
              <a:rPr lang="en-US" sz="1600" dirty="0"/>
              <a:t> koji </a:t>
            </a:r>
            <a:r>
              <a:rPr lang="en-US" sz="1600" dirty="0" err="1"/>
              <a:t>imaju</a:t>
            </a:r>
            <a:r>
              <a:rPr lang="en-US" sz="1600" dirty="0"/>
              <a:t> </a:t>
            </a:r>
            <a:r>
              <a:rPr lang="en-US" sz="1600" dirty="0" err="1"/>
              <a:t>određeni</a:t>
            </a:r>
            <a:r>
              <a:rPr lang="en-US" sz="1600" dirty="0"/>
              <a:t> </a:t>
            </a:r>
            <a:r>
              <a:rPr lang="en-US" sz="1600" dirty="0" err="1"/>
              <a:t>atribut</a:t>
            </a:r>
            <a:br>
              <a:rPr lang="en-US" sz="1600" dirty="0"/>
            </a:br>
            <a:endParaRPr lang="en-US" sz="1600" dirty="0"/>
          </a:p>
          <a:p>
            <a:pPr algn="l"/>
            <a:r>
              <a:rPr lang="en-US" sz="1600" dirty="0"/>
              <a:t>👉 </a:t>
            </a:r>
            <a:r>
              <a:rPr lang="en-US" sz="1600" dirty="0" err="1"/>
              <a:t>Primjenit</a:t>
            </a:r>
            <a:r>
              <a:rPr lang="en-US" sz="1600" dirty="0"/>
              <a:t> </a:t>
            </a:r>
            <a:r>
              <a:rPr lang="en-US" sz="1600" dirty="0" err="1"/>
              <a:t>će</a:t>
            </a:r>
            <a:r>
              <a:rPr lang="en-US" sz="1600" dirty="0"/>
              <a:t> </a:t>
            </a:r>
            <a:r>
              <a:rPr lang="en-US" sz="1600" dirty="0" err="1"/>
              <a:t>stil</a:t>
            </a:r>
            <a:r>
              <a:rPr lang="en-US" sz="1600" dirty="0"/>
              <a:t> </a:t>
            </a:r>
            <a:r>
              <a:rPr lang="en-US" sz="1600" dirty="0" err="1"/>
              <a:t>samo</a:t>
            </a:r>
            <a:r>
              <a:rPr lang="en-US" sz="1600" dirty="0"/>
              <a:t> </a:t>
            </a:r>
            <a:r>
              <a:rPr lang="en-US" sz="1600" dirty="0" err="1"/>
              <a:t>na</a:t>
            </a:r>
            <a:r>
              <a:rPr lang="en-US" sz="1600" dirty="0"/>
              <a:t> &lt;input&gt; </a:t>
            </a:r>
            <a:r>
              <a:rPr lang="en-US" sz="1600" dirty="0" err="1"/>
              <a:t>elemente</a:t>
            </a:r>
            <a:r>
              <a:rPr lang="en-US" sz="1600" dirty="0"/>
              <a:t> </a:t>
            </a:r>
            <a:r>
              <a:rPr lang="en-US" sz="1600" dirty="0" err="1"/>
              <a:t>sa</a:t>
            </a:r>
            <a:r>
              <a:rPr lang="en-US" sz="1600" dirty="0"/>
              <a:t> type=“text”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05A6B6-5781-A763-8737-7DD996F8E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837" y="4479649"/>
            <a:ext cx="2466975" cy="838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F116C-17B4-20E9-C4C4-B0D8DADF4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837" y="3429000"/>
            <a:ext cx="40386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21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845C0-DD34-4D1C-BB40-20202FE74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2CBE59-CF3E-5347-C78E-FB22401FB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-UNIVERSAL SELECTORS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1B62688-16D8-DAE9-A6AA-C0458ADF6254}"/>
              </a:ext>
            </a:extLst>
          </p:cNvPr>
          <p:cNvSpPr txBox="1">
            <a:spLocks/>
          </p:cNvSpPr>
          <p:nvPr/>
        </p:nvSpPr>
        <p:spPr>
          <a:xfrm>
            <a:off x="1116919" y="3429000"/>
            <a:ext cx="5585667" cy="1596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👉 </a:t>
            </a:r>
            <a:r>
              <a:rPr lang="en-US" sz="1600" dirty="0" err="1"/>
              <a:t>Primeni</a:t>
            </a:r>
            <a:r>
              <a:rPr lang="en-US" sz="1600" dirty="0"/>
              <a:t> </a:t>
            </a:r>
            <a:r>
              <a:rPr lang="en-US" sz="1600" dirty="0" err="1"/>
              <a:t>stil</a:t>
            </a:r>
            <a:r>
              <a:rPr lang="en-US" sz="1600" dirty="0"/>
              <a:t> </a:t>
            </a:r>
            <a:r>
              <a:rPr lang="en-US" sz="1600" dirty="0" err="1"/>
              <a:t>na</a:t>
            </a:r>
            <a:r>
              <a:rPr lang="en-US" sz="1600" dirty="0"/>
              <a:t> SVE </a:t>
            </a:r>
            <a:r>
              <a:rPr lang="en-US" sz="1600" dirty="0" err="1"/>
              <a:t>elemente</a:t>
            </a:r>
            <a:r>
              <a:rPr lang="en-US" sz="1600" dirty="0"/>
              <a:t> u HTML </a:t>
            </a:r>
            <a:r>
              <a:rPr lang="en-US" sz="1600" dirty="0" err="1"/>
              <a:t>dokumentu</a:t>
            </a:r>
            <a:endParaRPr lang="en-US" sz="1600" dirty="0"/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👉 </a:t>
            </a:r>
            <a:r>
              <a:rPr lang="en-US" sz="1600" dirty="0" err="1"/>
              <a:t>Korisno</a:t>
            </a:r>
            <a:r>
              <a:rPr lang="en-US" sz="1600" dirty="0"/>
              <a:t> za </a:t>
            </a:r>
            <a:r>
              <a:rPr lang="en-US" sz="1600" dirty="0" err="1"/>
              <a:t>resetovanje</a:t>
            </a:r>
            <a:r>
              <a:rPr lang="en-US" sz="1600" dirty="0"/>
              <a:t> </a:t>
            </a:r>
            <a:r>
              <a:rPr lang="en-US" sz="1600" dirty="0" err="1"/>
              <a:t>stilova</a:t>
            </a:r>
            <a:r>
              <a:rPr lang="en-US" sz="1600" dirty="0"/>
              <a:t>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početku</a:t>
            </a:r>
            <a:r>
              <a:rPr lang="en-US" sz="1600" dirty="0"/>
              <a:t> CSS </a:t>
            </a:r>
            <a:r>
              <a:rPr lang="en-US" sz="1600" dirty="0" err="1"/>
              <a:t>fajla</a:t>
            </a:r>
            <a:r>
              <a:rPr lang="en-US" sz="1600" dirty="0"/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D8FC55-22C1-C683-2B23-0D887EB1C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897" y="3586162"/>
            <a:ext cx="296227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56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E6A8F-C208-60FF-D998-9911E8793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3823EA-B604-2E0B-7808-480DB01E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EXERCISE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2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AFC01A-CFB0-4AB1-74B7-0A7FDBDCB4C3}"/>
              </a:ext>
            </a:extLst>
          </p:cNvPr>
          <p:cNvSpPr txBox="1"/>
          <p:nvPr/>
        </p:nvSpPr>
        <p:spPr>
          <a:xfrm>
            <a:off x="838200" y="2141537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endParaRPr kumimoji="0" lang="hr-HR" altLang="sr-Latn-RS" sz="2800" b="0" i="0" u="none" strike="noStrike" kern="1200" cap="none" normalizeH="0" baseline="0" dirty="0">
              <a:ln>
                <a:noFill/>
              </a:ln>
              <a:effectLst/>
              <a:latin typeface="Bahnschrift SemiLight" panose="020B0502040204020203" pitchFamily="34" charset="0"/>
              <a:ea typeface="+mn-ea"/>
              <a:cs typeface="+mn-cs"/>
            </a:endParaRPr>
          </a:p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kumimoji="0" lang="hr-HR" altLang="sr-Latn-RS" sz="2800" b="0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  <a:t>✅ Cilj: Dodati boje pomoću named colors, HEX i RGB vrijednosti.</a:t>
            </a:r>
          </a:p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kumimoji="0" lang="hr-HR" altLang="sr-Latn-RS" sz="2800" b="0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  <a:t>✅ Koraci:</a:t>
            </a:r>
          </a:p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kumimoji="0" lang="hr-HR" altLang="sr-Latn-RS" sz="2800" b="0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  <a:t>1️⃣ Postaviti background-color stranice na antiquewhite.</a:t>
            </a:r>
          </a:p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kumimoji="0" lang="hr-HR" altLang="sr-Latn-RS" sz="2800" b="0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  <a:t>2️⃣ Postaviti color za h1 koristeći named colors.</a:t>
            </a:r>
          </a:p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kumimoji="0" lang="hr-HR" altLang="sr-Latn-RS" sz="2800" b="0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  <a:t>3️⃣ Postaviti color za h2 koristeći HEX kod.</a:t>
            </a:r>
          </a:p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kumimoji="0" lang="hr-HR" altLang="sr-Latn-RS" sz="2800" b="0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  <a:t>4️⃣ Postaviti background-color za h1 koristeći HEX kod.</a:t>
            </a:r>
          </a:p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kumimoji="0" lang="hr-HR" altLang="sr-Latn-RS" sz="2800" b="0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  <a:t>5️⃣ Postaviti color za h2 koristeći RGB vrijednost.</a:t>
            </a:r>
          </a:p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endParaRPr kumimoji="0" lang="hr-HR" altLang="sr-Latn-RS" sz="2800" b="0" i="0" u="none" strike="noStrike" kern="1200" cap="none" normalizeH="0" baseline="0" dirty="0">
              <a:ln>
                <a:noFill/>
              </a:ln>
              <a:effectLst/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A62790-28C5-373A-4208-C9D9907C4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285" y="2962415"/>
            <a:ext cx="4855741" cy="243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18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4BBF6-5748-8A20-869F-7652CD557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0F7583-D1D8-5062-EF72-2DFDB1EC7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-CHROME DEVELOPER TOOLS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4EE635-CF6D-9958-C7BE-38BB68DFC2F3}"/>
              </a:ext>
            </a:extLst>
          </p:cNvPr>
          <p:cNvSpPr txBox="1"/>
          <p:nvPr/>
        </p:nvSpPr>
        <p:spPr>
          <a:xfrm>
            <a:off x="838200" y="2073692"/>
            <a:ext cx="614289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600" dirty="0"/>
              <a:t>✅ Omogućuju inspekciju HTML i CSS koda</a:t>
            </a:r>
            <a:br>
              <a:rPr lang="hr-HR" sz="1600" dirty="0"/>
            </a:br>
            <a:r>
              <a:rPr lang="hr-HR" sz="1600" dirty="0"/>
              <a:t>✅ Otkrivanje i testiranje CSS pravila</a:t>
            </a:r>
            <a:br>
              <a:rPr lang="hr-HR" sz="1600" dirty="0"/>
            </a:br>
            <a:r>
              <a:rPr lang="hr-HR" sz="1600" dirty="0"/>
              <a:t>✅ Mijenjanje stilova uživo bez mijenjanja originalnog koda</a:t>
            </a:r>
            <a:br>
              <a:rPr lang="hr-HR" sz="1600" dirty="0"/>
            </a:br>
            <a:r>
              <a:rPr lang="hr-HR" sz="1600" dirty="0"/>
              <a:t>✅ Pregled automatski dodijeljenih stilova preglednika</a:t>
            </a:r>
            <a:endParaRPr lang="en-US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BBCFEA-B03A-79C6-FA53-FA8EE18C4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838" y="3833525"/>
            <a:ext cx="4492101" cy="1875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156B99-CB0B-5807-65CA-C67435CA0957}"/>
              </a:ext>
            </a:extLst>
          </p:cNvPr>
          <p:cNvSpPr txBox="1"/>
          <p:nvPr/>
        </p:nvSpPr>
        <p:spPr>
          <a:xfrm>
            <a:off x="838200" y="3489604"/>
            <a:ext cx="614561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🔹 </a:t>
            </a:r>
            <a:r>
              <a:rPr lang="hr-HR" sz="1400" b="1" dirty="0"/>
              <a:t>Metoda 1: Preko izbornika</a:t>
            </a:r>
            <a:br>
              <a:rPr lang="hr-HR" sz="1400" dirty="0"/>
            </a:br>
            <a:r>
              <a:rPr lang="hr-HR" sz="1400" dirty="0"/>
              <a:t>1️⃣ Klikni na tri točkice u gornjem desnom kutu Chrome-a</a:t>
            </a:r>
            <a:br>
              <a:rPr lang="hr-HR" sz="1400" dirty="0"/>
            </a:br>
            <a:r>
              <a:rPr lang="hr-HR" sz="1400" dirty="0"/>
              <a:t>2️⃣ </a:t>
            </a:r>
            <a:r>
              <a:rPr lang="hr-HR" sz="1400" b="1" dirty="0"/>
              <a:t>More </a:t>
            </a:r>
            <a:r>
              <a:rPr lang="hr-HR" sz="1400" b="1" dirty="0" err="1"/>
              <a:t>Tools</a:t>
            </a:r>
            <a:r>
              <a:rPr lang="hr-HR" sz="1400" b="1" dirty="0"/>
              <a:t> → Developer </a:t>
            </a:r>
            <a:r>
              <a:rPr lang="hr-HR" sz="1400" b="1" dirty="0" err="1"/>
              <a:t>Tools</a:t>
            </a:r>
            <a:br>
              <a:rPr lang="en-US" sz="1400" b="1" dirty="0"/>
            </a:br>
            <a:endParaRPr lang="hr-HR" sz="1400" dirty="0"/>
          </a:p>
          <a:p>
            <a:r>
              <a:rPr lang="hr-HR" sz="1400" dirty="0"/>
              <a:t>🔹 </a:t>
            </a:r>
            <a:r>
              <a:rPr lang="hr-HR" sz="1400" b="1" dirty="0"/>
              <a:t>Metoda 2: </a:t>
            </a:r>
            <a:r>
              <a:rPr lang="hr-HR" sz="1400" b="1" dirty="0" err="1"/>
              <a:t>Tipkovni</a:t>
            </a:r>
            <a:r>
              <a:rPr lang="hr-HR" sz="1400" b="1" dirty="0"/>
              <a:t> prečaci</a:t>
            </a:r>
            <a:br>
              <a:rPr lang="hr-HR" sz="1400" dirty="0"/>
            </a:br>
            <a:r>
              <a:rPr lang="hr-HR" sz="1400" dirty="0"/>
              <a:t>📌 Windows/Linux: </a:t>
            </a:r>
            <a:r>
              <a:rPr lang="hr-HR" sz="1400" b="1" dirty="0" err="1"/>
              <a:t>Ctrl</a:t>
            </a:r>
            <a:r>
              <a:rPr lang="hr-HR" sz="1400" b="1" dirty="0"/>
              <a:t> + </a:t>
            </a:r>
            <a:r>
              <a:rPr lang="hr-HR" sz="1400" b="1" dirty="0" err="1"/>
              <a:t>Shift</a:t>
            </a:r>
            <a:r>
              <a:rPr lang="hr-HR" sz="1400" b="1" dirty="0"/>
              <a:t> + I</a:t>
            </a:r>
            <a:r>
              <a:rPr lang="hr-HR" sz="1400" dirty="0"/>
              <a:t> ili </a:t>
            </a:r>
            <a:r>
              <a:rPr lang="hr-HR" sz="1400" b="1" dirty="0"/>
              <a:t>F12</a:t>
            </a:r>
            <a:br>
              <a:rPr lang="hr-HR" sz="1400" dirty="0"/>
            </a:br>
            <a:r>
              <a:rPr lang="hr-HR" sz="1400" dirty="0"/>
              <a:t>📌 Mac: </a:t>
            </a:r>
            <a:r>
              <a:rPr lang="hr-HR" sz="1400" b="1" dirty="0" err="1"/>
              <a:t>Cmd</a:t>
            </a:r>
            <a:r>
              <a:rPr lang="hr-HR" sz="1400" b="1" dirty="0"/>
              <a:t> + </a:t>
            </a:r>
            <a:r>
              <a:rPr lang="hr-HR" sz="1400" b="1" dirty="0" err="1"/>
              <a:t>Option</a:t>
            </a:r>
            <a:r>
              <a:rPr lang="hr-HR" sz="1400" b="1" dirty="0"/>
              <a:t> + I</a:t>
            </a:r>
            <a:br>
              <a:rPr lang="en-US" sz="1400" b="1" dirty="0"/>
            </a:br>
            <a:endParaRPr lang="hr-HR" sz="1400" dirty="0"/>
          </a:p>
          <a:p>
            <a:r>
              <a:rPr lang="hr-HR" sz="1400" dirty="0"/>
              <a:t>🔹 </a:t>
            </a:r>
            <a:r>
              <a:rPr lang="hr-HR" sz="1400" b="1" dirty="0"/>
              <a:t>Metoda 3: Desni klik (Najbrže!)</a:t>
            </a:r>
            <a:br>
              <a:rPr lang="hr-HR" sz="1400" dirty="0"/>
            </a:br>
            <a:r>
              <a:rPr lang="hr-HR" sz="1400" dirty="0"/>
              <a:t>1️⃣ Desni klik na bilo koji element na web stranici</a:t>
            </a:r>
            <a:br>
              <a:rPr lang="hr-HR" sz="1400" dirty="0"/>
            </a:br>
            <a:r>
              <a:rPr lang="hr-HR" sz="1400" dirty="0"/>
              <a:t>2️⃣ Klikni </a:t>
            </a:r>
            <a:r>
              <a:rPr lang="hr-HR" sz="1400" b="1" dirty="0" err="1"/>
              <a:t>Inspect</a:t>
            </a:r>
            <a:endParaRPr lang="hr-HR" sz="1400" dirty="0"/>
          </a:p>
        </p:txBody>
      </p:sp>
    </p:spTree>
    <p:extLst>
      <p:ext uri="{BB962C8B-B14F-4D97-AF65-F5344CB8AC3E}">
        <p14:creationId xmlns:p14="http://schemas.microsoft.com/office/powerpoint/2010/main" val="4273978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28909-3674-0C56-07A2-FB04FED76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F4B329-4063-1DB1-DBA3-EF8CFFEC5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>
                <a:latin typeface="Bahnschrift SemiBold" panose="020B0502040204020203" pitchFamily="34" charset="0"/>
                <a:ea typeface="+mj-ea"/>
                <a:cs typeface="+mj-cs"/>
              </a:rPr>
              <a:t>CSS-CHROME DEVELOPER TOOLS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31209B-21F4-247B-7CFB-AA139D0957D9}"/>
              </a:ext>
            </a:extLst>
          </p:cNvPr>
          <p:cNvSpPr txBox="1"/>
          <p:nvPr/>
        </p:nvSpPr>
        <p:spPr>
          <a:xfrm>
            <a:off x="838200" y="235501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hr-HR" kern="1200" dirty="0">
                <a:latin typeface="Bahnschrift SemiLight" panose="020B0502040204020203" pitchFamily="34" charset="0"/>
                <a:ea typeface="+mn-ea"/>
                <a:cs typeface="+mn-cs"/>
              </a:rPr>
              <a:t>👉 "Computed" kartica prikazuje konačni rezultat svih primijenjenih CSS pravila.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r-HR" kern="1200" dirty="0">
              <a:latin typeface="Bahnschrift SemiLight" panose="020B0502040204020203" pitchFamily="34" charset="0"/>
              <a:ea typeface="+mn-ea"/>
              <a:cs typeface="+mn-cs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hr-HR" kern="1200" dirty="0">
                <a:latin typeface="Bahnschrift SemiLight" panose="020B0502040204020203" pitchFamily="34" charset="0"/>
                <a:ea typeface="+mn-ea"/>
                <a:cs typeface="+mn-cs"/>
              </a:rPr>
              <a:t>✅ Prikazuje sve boje, margine, fontove i druge osobine elementa</a:t>
            </a:r>
            <a:br>
              <a:rPr lang="hr-HR" kern="1200" dirty="0">
                <a:latin typeface="Bahnschrift SemiLight" panose="020B0502040204020203" pitchFamily="34" charset="0"/>
                <a:ea typeface="+mn-ea"/>
                <a:cs typeface="+mn-cs"/>
              </a:rPr>
            </a:br>
            <a:r>
              <a:rPr lang="hr-HR" kern="1200" dirty="0">
                <a:latin typeface="Bahnschrift SemiLight" panose="020B0502040204020203" pitchFamily="34" charset="0"/>
                <a:ea typeface="+mn-ea"/>
                <a:cs typeface="+mn-cs"/>
              </a:rPr>
              <a:t>✅ Ignorira precrtana pravila koja nisu aktivna</a:t>
            </a:r>
            <a:br>
              <a:rPr lang="hr-HR" kern="1200" dirty="0">
                <a:latin typeface="Bahnschrift SemiLight" panose="020B0502040204020203" pitchFamily="34" charset="0"/>
                <a:ea typeface="+mn-ea"/>
                <a:cs typeface="+mn-cs"/>
              </a:rPr>
            </a:br>
            <a:r>
              <a:rPr lang="hr-HR" kern="1200" dirty="0">
                <a:latin typeface="Bahnschrift SemiLight" panose="020B0502040204020203" pitchFamily="34" charset="0"/>
                <a:ea typeface="+mn-ea"/>
                <a:cs typeface="+mn-cs"/>
              </a:rPr>
              <a:t>✅ Omogućuje brže dijagnosticiranje problema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r-HR" b="1" kern="1200" dirty="0">
              <a:latin typeface="Bahnschrift SemiLight" panose="020B0502040204020203" pitchFamily="34" charset="0"/>
              <a:ea typeface="+mn-ea"/>
              <a:cs typeface="+mn-cs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hr-HR" b="1" kern="1200" dirty="0">
                <a:latin typeface="Bahnschrift SemiLight" panose="020B0502040204020203" pitchFamily="34" charset="0"/>
                <a:ea typeface="+mn-ea"/>
                <a:cs typeface="+mn-cs"/>
              </a:rPr>
              <a:t>Primjer:</a:t>
            </a:r>
            <a:r>
              <a:rPr lang="hr-HR" kern="1200" dirty="0">
                <a:latin typeface="Bahnschrift SemiLight" panose="020B0502040204020203" pitchFamily="34" charset="0"/>
                <a:ea typeface="+mn-ea"/>
                <a:cs typeface="+mn-cs"/>
              </a:rPr>
              <a:t> Ako se boja teksta ne prikazuje onako kako si očekivao, u </a:t>
            </a:r>
            <a:r>
              <a:rPr lang="hr-HR" b="1" kern="1200" dirty="0">
                <a:latin typeface="Bahnschrift SemiLight" panose="020B0502040204020203" pitchFamily="34" charset="0"/>
                <a:ea typeface="+mn-ea"/>
                <a:cs typeface="+mn-cs"/>
              </a:rPr>
              <a:t>Computed</a:t>
            </a:r>
            <a:r>
              <a:rPr lang="hr-HR" kern="1200" dirty="0">
                <a:latin typeface="Bahnschrift SemiLight" panose="020B0502040204020203" pitchFamily="34" charset="0"/>
                <a:ea typeface="+mn-ea"/>
                <a:cs typeface="+mn-cs"/>
              </a:rPr>
              <a:t> sekciji možeš vidjeti koje CSS pravilo ima prednost.</a:t>
            </a:r>
            <a:endParaRPr lang="hr-HR" b="1" kern="1200" dirty="0"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309482-3B5E-5B5F-D315-B899F136D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816003"/>
            <a:ext cx="5181600" cy="23705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57195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BD711-08CD-1048-8100-263B232D7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030108-DA0F-6449-52AE-921E9AFE6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>
                <a:latin typeface="Bahnschrift SemiBold" panose="020B0502040204020203" pitchFamily="34" charset="0"/>
                <a:ea typeface="+mj-ea"/>
                <a:cs typeface="+mj-cs"/>
              </a:rPr>
              <a:t>CSS-CHROME DEVELOPER TOOLS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63141B-7BF5-832E-5FC3-8EBF61F44748}"/>
              </a:ext>
            </a:extLst>
          </p:cNvPr>
          <p:cNvSpPr txBox="1"/>
          <p:nvPr/>
        </p:nvSpPr>
        <p:spPr>
          <a:xfrm>
            <a:off x="744881" y="2798346"/>
            <a:ext cx="657978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✅ Sve boje na stranici (pozadina, tekst, linkovi)</a:t>
            </a:r>
            <a:br>
              <a:rPr lang="hr-HR" dirty="0"/>
            </a:br>
            <a:r>
              <a:rPr lang="hr-HR" dirty="0"/>
              <a:t>✅ Koji se fontovi koriste</a:t>
            </a:r>
            <a:br>
              <a:rPr lang="hr-HR" dirty="0"/>
            </a:br>
            <a:r>
              <a:rPr lang="hr-HR" dirty="0"/>
              <a:t>✅ Koje veličine fontova su primijenjene</a:t>
            </a:r>
            <a:endParaRPr lang="en-US" dirty="0"/>
          </a:p>
          <a:p>
            <a:endParaRPr lang="hr-HR" dirty="0"/>
          </a:p>
          <a:p>
            <a:r>
              <a:rPr lang="hr-HR" dirty="0"/>
              <a:t>🔍 </a:t>
            </a:r>
            <a:r>
              <a:rPr lang="hr-HR" b="1" dirty="0"/>
              <a:t>Koristan trik:</a:t>
            </a:r>
            <a:r>
              <a:rPr lang="hr-HR" dirty="0"/>
              <a:t> Ako vidiš zanimljivu boju na nekoj web stranici, pomoću </a:t>
            </a:r>
            <a:r>
              <a:rPr lang="hr-HR" b="1" dirty="0"/>
              <a:t>CSS </a:t>
            </a:r>
            <a:r>
              <a:rPr lang="hr-HR" b="1" dirty="0" err="1"/>
              <a:t>Overview</a:t>
            </a:r>
            <a:r>
              <a:rPr lang="hr-HR" dirty="0"/>
              <a:t> možeš brzo dobiti njezin kod i iskoristiti je u svom projektu.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D6889E-7278-E0A5-5254-501FD25E9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580" y="2466360"/>
            <a:ext cx="3210220" cy="281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84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F934E-CAAE-BDEC-75EA-375443049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BCCF80-0944-85A1-39EE-726F1EE06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BOX MODEL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9303BA-1921-AA99-C80B-639D570CC0DD}"/>
              </a:ext>
            </a:extLst>
          </p:cNvPr>
          <p:cNvSpPr txBox="1"/>
          <p:nvPr/>
        </p:nvSpPr>
        <p:spPr>
          <a:xfrm>
            <a:off x="838200" y="2377185"/>
            <a:ext cx="614289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Svaki</a:t>
            </a:r>
            <a:r>
              <a:rPr lang="en-US" dirty="0"/>
              <a:t> </a:t>
            </a:r>
            <a:r>
              <a:rPr lang="en-US" b="1" dirty="0"/>
              <a:t>HTML</a:t>
            </a:r>
            <a:r>
              <a:rPr lang="en-US" dirty="0"/>
              <a:t> element se </a:t>
            </a:r>
            <a:r>
              <a:rPr lang="en-US" dirty="0" err="1"/>
              <a:t>satoji</a:t>
            </a:r>
            <a:r>
              <a:rPr lang="en-US" dirty="0"/>
              <a:t> od:</a:t>
            </a:r>
          </a:p>
          <a:p>
            <a:endParaRPr lang="en-US" dirty="0"/>
          </a:p>
          <a:p>
            <a:r>
              <a:rPr lang="hr-HR" b="1" dirty="0"/>
              <a:t>Sadržaja (</a:t>
            </a:r>
            <a:r>
              <a:rPr lang="hr-HR" b="1" dirty="0" err="1"/>
              <a:t>Content</a:t>
            </a:r>
            <a:r>
              <a:rPr lang="hr-HR" b="1" dirty="0"/>
              <a:t>)</a:t>
            </a:r>
            <a:r>
              <a:rPr lang="hr-HR" dirty="0"/>
              <a:t> – Tekst, slika, paragraf, naslov itd.</a:t>
            </a:r>
            <a:endParaRPr lang="en-US" dirty="0"/>
          </a:p>
          <a:p>
            <a:br>
              <a:rPr lang="hr-HR" dirty="0"/>
            </a:br>
            <a:r>
              <a:rPr lang="hr-HR" b="1" dirty="0" err="1"/>
              <a:t>Padding</a:t>
            </a:r>
            <a:r>
              <a:rPr lang="hr-HR" b="1" dirty="0"/>
              <a:t>-a</a:t>
            </a:r>
            <a:r>
              <a:rPr lang="hr-HR" dirty="0"/>
              <a:t> – Unutrašnji razmak između sadržaja i obruba</a:t>
            </a:r>
            <a:endParaRPr lang="en-US" dirty="0"/>
          </a:p>
          <a:p>
            <a:br>
              <a:rPr lang="hr-HR" dirty="0"/>
            </a:br>
            <a:r>
              <a:rPr lang="hr-HR" b="1" dirty="0"/>
              <a:t>Obruba (</a:t>
            </a:r>
            <a:r>
              <a:rPr lang="hr-HR" b="1" dirty="0" err="1"/>
              <a:t>Border</a:t>
            </a:r>
            <a:r>
              <a:rPr lang="hr-HR" b="1" dirty="0"/>
              <a:t>)</a:t>
            </a:r>
            <a:r>
              <a:rPr lang="hr-HR" dirty="0"/>
              <a:t> – Linija koja okružuje element</a:t>
            </a:r>
            <a:endParaRPr lang="en-US" dirty="0"/>
          </a:p>
          <a:p>
            <a:br>
              <a:rPr lang="hr-HR" dirty="0"/>
            </a:br>
            <a:r>
              <a:rPr lang="hr-HR" b="1" dirty="0"/>
              <a:t>Margine (</a:t>
            </a:r>
            <a:r>
              <a:rPr lang="hr-HR" b="1" dirty="0" err="1"/>
              <a:t>Margin</a:t>
            </a:r>
            <a:r>
              <a:rPr lang="hr-HR" b="1" dirty="0"/>
              <a:t>)</a:t>
            </a:r>
            <a:r>
              <a:rPr lang="hr-HR" dirty="0"/>
              <a:t> – Razmak između elementa i drugih elemenata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1C8115-0353-28FB-DB65-8CC68C9EA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48" y="3284186"/>
            <a:ext cx="3653834" cy="166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983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7E2BA-6C29-B8BA-CD30-4E2B3A67C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B17CE5-0F55-41D1-188D-725E98A39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DIV ELEMENT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6733B6-B071-CCCA-73D0-C9201E2E7477}"/>
              </a:ext>
            </a:extLst>
          </p:cNvPr>
          <p:cNvSpPr txBox="1"/>
          <p:nvPr/>
        </p:nvSpPr>
        <p:spPr>
          <a:xfrm>
            <a:off x="838200" y="3148328"/>
            <a:ext cx="61428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Ponekad je potrebno </a:t>
            </a:r>
            <a:r>
              <a:rPr lang="en-US" b="1" dirty="0" err="1"/>
              <a:t>grupirati</a:t>
            </a:r>
            <a:r>
              <a:rPr lang="hr-HR" b="1" dirty="0"/>
              <a:t> elemente u “</a:t>
            </a:r>
            <a:r>
              <a:rPr lang="en-US" b="1" dirty="0" err="1"/>
              <a:t>kontejnere</a:t>
            </a:r>
            <a:r>
              <a:rPr lang="hr-HR" b="1" dirty="0"/>
              <a:t>"</a:t>
            </a:r>
            <a:r>
              <a:rPr lang="hr-HR" dirty="0"/>
              <a:t> kako bismo im lakše dodali stilove.</a:t>
            </a:r>
            <a:endParaRPr lang="en-US" dirty="0"/>
          </a:p>
          <a:p>
            <a:endParaRPr lang="en-US" dirty="0"/>
          </a:p>
          <a:p>
            <a:r>
              <a:rPr lang="hr-HR" dirty="0"/>
              <a:t>👉 </a:t>
            </a:r>
            <a:r>
              <a:rPr lang="en-US" b="1" dirty="0"/>
              <a:t>&lt;div&gt; </a:t>
            </a:r>
            <a:r>
              <a:rPr lang="hr-HR" dirty="0"/>
              <a:t>omogućava fleksibilnost u rasporedu elemenata na stranici.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9C7837-C4E5-4344-A43D-AD2D5E75C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092" y="4196077"/>
            <a:ext cx="2133600" cy="1381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DE888-2DAC-98B2-D774-D8838F0D4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7279" y="2586353"/>
            <a:ext cx="431482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871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0EE60-3881-7907-64BF-AE258DCF3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D9C033-117A-A1B6-D549-4AA62933E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CASCADE AND SPECIFICITY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0F5C0A-17AB-A77D-C8AC-3C551EE7BB55}"/>
              </a:ext>
            </a:extLst>
          </p:cNvPr>
          <p:cNvSpPr txBox="1"/>
          <p:nvPr/>
        </p:nvSpPr>
        <p:spPr>
          <a:xfrm>
            <a:off x="838200" y="3148328"/>
            <a:ext cx="61428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👉Pravilo koje je niže u CSS fajlu ima veći prioritet i može pregaziti prethodno definisana pravila.</a:t>
            </a:r>
          </a:p>
          <a:p>
            <a:endParaRPr lang="hr-HR" dirty="0"/>
          </a:p>
          <a:p>
            <a:r>
              <a:rPr lang="hr-HR" dirty="0"/>
              <a:t>👉 Tekst &lt;li&gt; će biti plav, jer drugo pravilo dolazi kasnije i pregazi prvo.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212C4A-450B-0468-B4C9-238A574C2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450" y="2978898"/>
            <a:ext cx="4324350" cy="1666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ADB634-47F5-9654-BCCB-C09F62A0F1CC}"/>
              </a:ext>
            </a:extLst>
          </p:cNvPr>
          <p:cNvSpPr txBox="1"/>
          <p:nvPr/>
        </p:nvSpPr>
        <p:spPr>
          <a:xfrm>
            <a:off x="838200" y="1926913"/>
            <a:ext cx="93264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💡</a:t>
            </a:r>
            <a:r>
              <a:rPr lang="hr-HR" dirty="0"/>
              <a:t>Kako CSS odlučuje koji stil će biti primenjen kada postoji više pravila za isti element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164065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6D607-80CA-12EE-36FE-B5235F2A9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DE23B6-06B6-B6AB-4FA1-F10769E23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</a:p>
        </p:txBody>
      </p:sp>
      <p:pic>
        <p:nvPicPr>
          <p:cNvPr id="7" name="Picture 6" descr="A diagram of a waterfall&#10;&#10;AI-generated content may be incorrect.">
            <a:extLst>
              <a:ext uri="{FF2B5EF4-FFF2-40B4-BE49-F238E27FC236}">
                <a16:creationId xmlns:a16="http://schemas.microsoft.com/office/drawing/2014/main" id="{603B6D00-BDB6-E788-47E6-FD9D5A7B10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703" r="4989" b="-1"/>
          <a:stretch/>
        </p:blipFill>
        <p:spPr>
          <a:xfrm>
            <a:off x="6988923" y="2140561"/>
            <a:ext cx="4251487" cy="3885700"/>
          </a:xfrm>
          <a:prstGeom prst="rect">
            <a:avLst/>
          </a:prstGeom>
          <a:noFill/>
        </p:spPr>
      </p:pic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935FDEC7-BB16-C28F-217D-312D1F52632F}"/>
              </a:ext>
            </a:extLst>
          </p:cNvPr>
          <p:cNvSpPr txBox="1">
            <a:spLocks/>
          </p:cNvSpPr>
          <p:nvPr/>
        </p:nvSpPr>
        <p:spPr>
          <a:xfrm>
            <a:off x="1719871" y="2465991"/>
            <a:ext cx="4060688" cy="3131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CSS is an acronym for Cascading Style Sheets.
💡 What do you mean by "cascading"?
</a:t>
            </a:r>
            <a:br>
              <a:rPr lang="en-US" sz="1400" dirty="0"/>
            </a:br>
            <a:r>
              <a:rPr lang="en-US" sz="1400" dirty="0"/>
              <a:t>👉 Let's imagine a waterfall – water flows from one level to another.
</a:t>
            </a:r>
            <a:br>
              <a:rPr lang="en-US" sz="1400" dirty="0"/>
            </a:br>
            <a:r>
              <a:rPr lang="en-US" sz="1400" dirty="0"/>
              <a:t>👉 Also, CSS styles are applied from the most general to the most specific rules.
</a:t>
            </a:r>
            <a:br>
              <a:rPr lang="en-US" sz="1400" dirty="0"/>
            </a:br>
            <a:r>
              <a:rPr lang="en-US" sz="1400" dirty="0"/>
              <a:t>👉 This allows for design control and flexibility. Tables).</a:t>
            </a:r>
          </a:p>
        </p:txBody>
      </p:sp>
    </p:spTree>
    <p:extLst>
      <p:ext uri="{BB962C8B-B14F-4D97-AF65-F5344CB8AC3E}">
        <p14:creationId xmlns:p14="http://schemas.microsoft.com/office/powerpoint/2010/main" val="1767956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5F8EC-F882-4742-C5FC-31F648197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4A247E-9D2F-3DFC-3BFC-8305BD5F1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STYLE TYPE PRIORITY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FDDDD-0574-8AEC-5F3F-9C00E3A6ADB4}"/>
              </a:ext>
            </a:extLst>
          </p:cNvPr>
          <p:cNvSpPr txBox="1"/>
          <p:nvPr/>
        </p:nvSpPr>
        <p:spPr>
          <a:xfrm>
            <a:off x="838200" y="2634981"/>
            <a:ext cx="614289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👉CSS specifičnost određuje koji selektor ima prednost. Pravila sa više specifičnosti će pobediti manje specifične.</a:t>
            </a:r>
            <a:br>
              <a:rPr lang="hr-HR" dirty="0"/>
            </a:br>
            <a:br>
              <a:rPr lang="hr-HR" dirty="0"/>
            </a:br>
            <a:r>
              <a:rPr lang="hr-HR" dirty="0"/>
              <a:t>1️⃣ Element selektor (p, li, h1)</a:t>
            </a:r>
            <a:br>
              <a:rPr lang="hr-HR" dirty="0"/>
            </a:br>
            <a:r>
              <a:rPr lang="hr-HR" dirty="0"/>
              <a:t>2️⃣ Klasa selektor (.moja-klasa)</a:t>
            </a:r>
            <a:br>
              <a:rPr lang="hr-HR" dirty="0"/>
            </a:br>
            <a:r>
              <a:rPr lang="hr-HR" dirty="0"/>
              <a:t>3️⃣ Atribut selektor ([type="text"])</a:t>
            </a:r>
            <a:br>
              <a:rPr lang="hr-HR" dirty="0"/>
            </a:br>
            <a:r>
              <a:rPr lang="hr-HR" dirty="0"/>
              <a:t>4️⃣ ID selektor (#moj-id)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A977D3-75F9-2DF9-6CE4-CD761223D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652" y="2684621"/>
            <a:ext cx="4543676" cy="219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49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3BD78-6721-F3D9-33D4-74AB8CF76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96DF9E-4775-DE57-9809-A29D8F8C7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SELECTOR SPECIFICITY PRIORITY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B3F36F-C507-A554-07EE-C7835CF71089}"/>
              </a:ext>
            </a:extLst>
          </p:cNvPr>
          <p:cNvSpPr txBox="1"/>
          <p:nvPr/>
        </p:nvSpPr>
        <p:spPr>
          <a:xfrm>
            <a:off x="6402033" y="4941663"/>
            <a:ext cx="61428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👉Tekst će biti </a:t>
            </a:r>
            <a:r>
              <a:rPr lang="hr-HR" b="1" dirty="0"/>
              <a:t>zelen</a:t>
            </a:r>
            <a:r>
              <a:rPr lang="hr-HR" dirty="0"/>
              <a:t>, jer </a:t>
            </a:r>
            <a:r>
              <a:rPr lang="hr-HR" b="1" dirty="0"/>
              <a:t>inline stil ima najveći prioritet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177B45-F9C7-3277-3D7B-8CF0AAE2C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14936"/>
            <a:ext cx="5727168" cy="113326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3771694-ABCF-3D34-912F-6776DCE12728}"/>
              </a:ext>
            </a:extLst>
          </p:cNvPr>
          <p:cNvGrpSpPr/>
          <p:nvPr/>
        </p:nvGrpSpPr>
        <p:grpSpPr>
          <a:xfrm>
            <a:off x="6912913" y="2214936"/>
            <a:ext cx="4750315" cy="2542499"/>
            <a:chOff x="7009166" y="3060106"/>
            <a:chExt cx="4750315" cy="254249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072839B-B0C7-462E-F4B0-DF99F46D7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09166" y="3429000"/>
              <a:ext cx="4750315" cy="217360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A8E52F9-F0BB-49DA-4B7A-F57707362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09166" y="3060106"/>
              <a:ext cx="4750315" cy="3829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0580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F75E6-6717-4060-2D89-BD4994D6F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EA60D3-55D2-7DA4-A244-55052DDF1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!important RULE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3F64D1-F7A8-496B-0D07-DD11278AF779}"/>
              </a:ext>
            </a:extLst>
          </p:cNvPr>
          <p:cNvSpPr txBox="1"/>
          <p:nvPr/>
        </p:nvSpPr>
        <p:spPr>
          <a:xfrm>
            <a:off x="838200" y="2508869"/>
            <a:ext cx="61428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👉Ako želiš apsolutno da osiguraš da neko pravilo uvek važi, koristi !important</a:t>
            </a:r>
          </a:p>
          <a:p>
            <a:endParaRPr lang="hr-HR" dirty="0"/>
          </a:p>
          <a:p>
            <a:r>
              <a:rPr lang="hr-HR" dirty="0"/>
              <a:t>Prekomjerena upotreba !important može zakomplikovati održavanje CSS-a. Koristi ga samo kada je neophodno!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04C1A3-3A67-8DA6-62A4-575466607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337" y="2717897"/>
            <a:ext cx="2729916" cy="29993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E14E29-2798-650C-46F5-D6F18A483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87" y="4350669"/>
            <a:ext cx="530542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23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FE375-EB85-9CEF-94E6-4CAB13D16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CC874E-F317-BD11-D284-B5CA2D8C8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EXERCISE </a:t>
            </a:r>
            <a:r>
              <a:rPr lang="en-US" dirty="0"/>
              <a:t>3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6C0D40-272F-F311-783E-6DE50A78F5A0}"/>
              </a:ext>
            </a:extLst>
          </p:cNvPr>
          <p:cNvSpPr txBox="1"/>
          <p:nvPr/>
        </p:nvSpPr>
        <p:spPr>
          <a:xfrm>
            <a:off x="581527" y="3737851"/>
            <a:ext cx="4070684" cy="61770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kumimoji="0" lang="hr-HR" altLang="sr-Latn-RS" sz="2800" b="0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  <a:t>👉Replicirajte sajt sa slike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21906D-CD7A-2AD4-691B-4DE0C6475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809" y="2951576"/>
            <a:ext cx="7008812" cy="21902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78109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370DD-DA54-5F9E-5C68-825E25DA6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6BB065-D42B-0AB2-E2A3-BA4A73747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POSITIONING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55398E-4F6A-9EF3-34F5-AEAA87135A9B}"/>
              </a:ext>
            </a:extLst>
          </p:cNvPr>
          <p:cNvSpPr txBox="1"/>
          <p:nvPr/>
        </p:nvSpPr>
        <p:spPr>
          <a:xfrm>
            <a:off x="1657496" y="4090056"/>
            <a:ext cx="32890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👉Elementi se </a:t>
            </a:r>
            <a:r>
              <a:rPr lang="en-US" sz="1400" dirty="0" err="1"/>
              <a:t>redaju</a:t>
            </a:r>
            <a:r>
              <a:rPr lang="hr-HR" sz="1400" dirty="0"/>
              <a:t> </a:t>
            </a:r>
            <a:r>
              <a:rPr lang="hr-HR" sz="1400" b="1" dirty="0"/>
              <a:t>jedan ispod drugog</a:t>
            </a:r>
            <a:r>
              <a:rPr lang="hr-HR" sz="1400" dirty="0"/>
              <a:t> po HTML </a:t>
            </a:r>
            <a:r>
              <a:rPr lang="hr-HR" sz="1400" dirty="0" err="1"/>
              <a:t>redosl</a:t>
            </a:r>
            <a:r>
              <a:rPr lang="en-US" sz="1400" dirty="0" err="1"/>
              <a:t>ijedu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3C8724-A29D-45EE-AD3D-68BC2CECA521}"/>
              </a:ext>
            </a:extLst>
          </p:cNvPr>
          <p:cNvSpPr txBox="1"/>
          <p:nvPr/>
        </p:nvSpPr>
        <p:spPr>
          <a:xfrm>
            <a:off x="6611103" y="4351666"/>
            <a:ext cx="328900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</a:t>
            </a:r>
            <a:r>
              <a:rPr lang="it-IT" sz="1400" dirty="0" err="1"/>
              <a:t>Element</a:t>
            </a:r>
            <a:r>
              <a:rPr lang="it-IT" sz="1400" dirty="0"/>
              <a:t> se </a:t>
            </a:r>
            <a:r>
              <a:rPr lang="it-IT" sz="1400" b="1" dirty="0" err="1"/>
              <a:t>pomera</a:t>
            </a:r>
            <a:r>
              <a:rPr lang="it-IT" sz="1400" b="1" dirty="0"/>
              <a:t> 50px </a:t>
            </a:r>
            <a:r>
              <a:rPr lang="it-IT" sz="1400" b="1" dirty="0" err="1"/>
              <a:t>desno</a:t>
            </a:r>
            <a:r>
              <a:rPr lang="it-IT" sz="1400" b="1" dirty="0"/>
              <a:t> i 50px </a:t>
            </a:r>
            <a:r>
              <a:rPr lang="it-IT" sz="1400" b="1" dirty="0" err="1"/>
              <a:t>dole</a:t>
            </a:r>
            <a:r>
              <a:rPr lang="it-IT" sz="1400" dirty="0"/>
              <a:t>, ali ne </a:t>
            </a:r>
            <a:r>
              <a:rPr lang="it-IT" sz="1400" dirty="0" err="1"/>
              <a:t>utjece</a:t>
            </a:r>
            <a:r>
              <a:rPr lang="it-IT" sz="1400" dirty="0"/>
              <a:t> </a:t>
            </a:r>
            <a:r>
              <a:rPr lang="it-IT" sz="1400" dirty="0" err="1"/>
              <a:t>na</a:t>
            </a:r>
            <a:r>
              <a:rPr lang="it-IT" sz="1400" dirty="0"/>
              <a:t> ostale </a:t>
            </a:r>
            <a:r>
              <a:rPr lang="it-IT" sz="1400" dirty="0" err="1"/>
              <a:t>elemente</a:t>
            </a:r>
            <a:r>
              <a:rPr lang="it-IT" sz="1400" dirty="0"/>
              <a:t>. </a:t>
            </a:r>
          </a:p>
          <a:p>
            <a:endParaRPr lang="it-IT" sz="1400" dirty="0"/>
          </a:p>
          <a:p>
            <a:r>
              <a:rPr lang="hr-HR" sz="1400" dirty="0"/>
              <a:t>👉 </a:t>
            </a:r>
            <a:r>
              <a:rPr lang="pl-PL" sz="1400" dirty="0"/>
              <a:t>Ne pomera se u odnosu na druge elemente, samo na svoju originalnu poziciju!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72E90A-261B-208E-D15D-CFE66AEF8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950" y="3231004"/>
            <a:ext cx="1638300" cy="695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C39E29-DF09-56C6-B5DE-4E61FBA2D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103" y="3105060"/>
            <a:ext cx="1847850" cy="10382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75E2E0-028D-2D0D-F201-E84F2F5686EF}"/>
              </a:ext>
            </a:extLst>
          </p:cNvPr>
          <p:cNvSpPr txBox="1"/>
          <p:nvPr/>
        </p:nvSpPr>
        <p:spPr>
          <a:xfrm>
            <a:off x="1762950" y="252104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Static (default)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6BA1ED-2C26-40CE-C885-3C9534806BDD}"/>
              </a:ext>
            </a:extLst>
          </p:cNvPr>
          <p:cNvSpPr txBox="1"/>
          <p:nvPr/>
        </p:nvSpPr>
        <p:spPr>
          <a:xfrm>
            <a:off x="6611103" y="2527348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Relative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82438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EF038-C365-622D-0F54-6BC7749F4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ABBF0A-17F3-2C03-57FE-880853B7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POSITIONING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1DAA05-E2FA-AD4F-65A8-6F54F3EFC599}"/>
              </a:ext>
            </a:extLst>
          </p:cNvPr>
          <p:cNvSpPr txBox="1"/>
          <p:nvPr/>
        </p:nvSpPr>
        <p:spPr>
          <a:xfrm>
            <a:off x="1657496" y="4090056"/>
            <a:ext cx="328900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</a:t>
            </a:r>
            <a:r>
              <a:rPr lang="pl-PL" sz="1400" dirty="0"/>
              <a:t> Element se pomera u odnosu na svog najbližeg roditelja koji ima </a:t>
            </a:r>
            <a:r>
              <a:rPr lang="en-US" sz="1400" b="1" dirty="0" err="1"/>
              <a:t>position:relative</a:t>
            </a:r>
            <a:endParaRPr lang="en-US" sz="1400" b="1" dirty="0"/>
          </a:p>
          <a:p>
            <a:br>
              <a:rPr lang="en-US" sz="1400" b="1" dirty="0"/>
            </a:br>
            <a:r>
              <a:rPr lang="hr-HR" sz="1400" dirty="0"/>
              <a:t>👉 </a:t>
            </a:r>
            <a:r>
              <a:rPr lang="en-US" sz="1400" dirty="0"/>
              <a:t>A</a:t>
            </a:r>
            <a:r>
              <a:rPr lang="hr-HR" sz="1400" dirty="0"/>
              <a:t>ko nijedan roditelj nema podešen</a:t>
            </a:r>
            <a:r>
              <a:rPr lang="en-US" sz="1400" dirty="0"/>
              <a:t> </a:t>
            </a:r>
            <a:r>
              <a:rPr lang="en-US" sz="1400" dirty="0" err="1"/>
              <a:t>postion</a:t>
            </a:r>
            <a:r>
              <a:rPr lang="en-US" sz="1400" dirty="0"/>
              <a:t>, </a:t>
            </a:r>
            <a:r>
              <a:rPr lang="pt-BR" sz="1400" dirty="0"/>
              <a:t>tada se pozicionira prema gornjem levom uglu.</a:t>
            </a:r>
          </a:p>
          <a:p>
            <a:endParaRPr lang="pt-BR" sz="1400" b="1" dirty="0"/>
          </a:p>
          <a:p>
            <a:r>
              <a:rPr lang="hr-HR" sz="1400" dirty="0"/>
              <a:t>👉 Ključni problem sa</a:t>
            </a:r>
            <a:r>
              <a:rPr lang="pt-BR" sz="1400" b="1" dirty="0"/>
              <a:t> absolute: </a:t>
            </a:r>
            <a:r>
              <a:rPr lang="hr-HR" sz="1400" dirty="0"/>
              <a:t>Element </a:t>
            </a:r>
            <a:r>
              <a:rPr lang="hr-HR" sz="1400" b="1" dirty="0"/>
              <a:t>izlazi iz normalnog toka dokumenta</a:t>
            </a:r>
            <a:r>
              <a:rPr lang="hr-HR" sz="1400" dirty="0"/>
              <a:t>, pa se ostali elementi ponašaju kao da on ne postoji.</a:t>
            </a:r>
            <a:endParaRPr lang="en-US" sz="1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7DEC27-01F1-E7FB-48ED-370507D5101F}"/>
              </a:ext>
            </a:extLst>
          </p:cNvPr>
          <p:cNvSpPr txBox="1"/>
          <p:nvPr/>
        </p:nvSpPr>
        <p:spPr>
          <a:xfrm>
            <a:off x="6611103" y="4351666"/>
            <a:ext cx="328900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 Element ostaje na istom m</a:t>
            </a:r>
            <a:r>
              <a:rPr lang="en-US" sz="1400" dirty="0"/>
              <a:t>j</a:t>
            </a:r>
            <a:r>
              <a:rPr lang="hr-HR" sz="1400" dirty="0"/>
              <a:t>estu na ekranu, čak i kada korisnik </a:t>
            </a:r>
            <a:r>
              <a:rPr lang="en-US" sz="1400" dirty="0" err="1"/>
              <a:t>scrolluje</a:t>
            </a:r>
            <a:r>
              <a:rPr lang="hr-HR" sz="1400" dirty="0"/>
              <a:t>.</a:t>
            </a:r>
            <a:endParaRPr lang="en-US" sz="1400" dirty="0"/>
          </a:p>
          <a:p>
            <a:endParaRPr lang="en-US" sz="1400" dirty="0"/>
          </a:p>
          <a:p>
            <a:r>
              <a:rPr lang="hr-HR" sz="1400" dirty="0"/>
              <a:t>👉 Koristi se za navigacije, </a:t>
            </a:r>
            <a:r>
              <a:rPr lang="en-US" sz="1400" dirty="0" err="1"/>
              <a:t>buttone</a:t>
            </a:r>
            <a:r>
              <a:rPr lang="en-US" sz="1400" dirty="0"/>
              <a:t> </a:t>
            </a:r>
            <a:r>
              <a:rPr lang="hr-HR" sz="1400" dirty="0"/>
              <a:t>za povratak na vrh, chat prozore itd.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7BBE22-62AB-4BEA-D3BF-487C9F111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950" y="3231004"/>
            <a:ext cx="1638300" cy="695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A69972-5339-97B5-A8D1-30CA1307E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103" y="3105060"/>
            <a:ext cx="1847850" cy="10382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63178B-FECA-79A3-2788-5A740C4149CA}"/>
              </a:ext>
            </a:extLst>
          </p:cNvPr>
          <p:cNvSpPr txBox="1"/>
          <p:nvPr/>
        </p:nvSpPr>
        <p:spPr>
          <a:xfrm>
            <a:off x="1762950" y="252104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Absolute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A356F8-CC4D-88BB-6EDC-167195F54695}"/>
              </a:ext>
            </a:extLst>
          </p:cNvPr>
          <p:cNvSpPr txBox="1"/>
          <p:nvPr/>
        </p:nvSpPr>
        <p:spPr>
          <a:xfrm>
            <a:off x="6611103" y="2527348"/>
            <a:ext cx="673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018060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4AA03-6DDF-A3B8-1935-EC0890E62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81FDBE-9B1C-2F8A-E3F5-349A6A8F2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POSITIONING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045B5A-2C40-48AE-5ADF-87C2183630A3}"/>
              </a:ext>
            </a:extLst>
          </p:cNvPr>
          <p:cNvSpPr txBox="1"/>
          <p:nvPr/>
        </p:nvSpPr>
        <p:spPr>
          <a:xfrm>
            <a:off x="1609369" y="4881869"/>
            <a:ext cx="328900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 z-index određuje koji element ide iznad kojeg u "trećoj dimenziji" (Z-osu).</a:t>
            </a:r>
          </a:p>
          <a:p>
            <a:endParaRPr lang="hr-HR" sz="1400" dirty="0"/>
          </a:p>
          <a:p>
            <a:r>
              <a:rPr lang="hr-HR" sz="1400" dirty="0"/>
              <a:t>👉 Veća vrednost → element ide iznad ostalih.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31BD61-36DF-E219-A997-52D6B9A7778D}"/>
              </a:ext>
            </a:extLst>
          </p:cNvPr>
          <p:cNvSpPr txBox="1"/>
          <p:nvPr/>
        </p:nvSpPr>
        <p:spPr>
          <a:xfrm>
            <a:off x="1762950" y="2521040"/>
            <a:ext cx="870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Z-index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BF3328-9775-E8AE-2D22-865B409FE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950" y="3137900"/>
            <a:ext cx="3498433" cy="149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104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16C9F-ECE4-2E89-AE72-868C2F183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482366-8A64-31CC-10DD-6ED3C3C73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EXERCISE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4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C42C0E-4C7A-F02B-9B74-340BDD094D4D}"/>
              </a:ext>
            </a:extLst>
          </p:cNvPr>
          <p:cNvSpPr txBox="1"/>
          <p:nvPr/>
        </p:nvSpPr>
        <p:spPr>
          <a:xfrm>
            <a:off x="581527" y="3737851"/>
            <a:ext cx="4070684" cy="61770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kumimoji="0" lang="hr-HR" altLang="sr-Latn-RS" sz="2800" b="0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  <a:t>👉Replicirajte sajt sa slike</a:t>
            </a:r>
          </a:p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kumimoji="0" lang="hr-HR" altLang="sr-Latn-RS" sz="2800" b="0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  <a:t>👉 Procitajte i prodjite vjezbe na W3 schools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47A6EE-55FA-0735-5B4E-C012FE52E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610" y="2068734"/>
            <a:ext cx="5481190" cy="395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514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C71FB-F4BA-0E07-44F9-BE1688D17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5B35F1-CC8B-524A-F14B-4B0EF28DD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DISPLAY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0BC74B-6E4A-8301-CBF4-2BA4774271FA}"/>
              </a:ext>
            </a:extLst>
          </p:cNvPr>
          <p:cNvSpPr txBox="1"/>
          <p:nvPr/>
        </p:nvSpPr>
        <p:spPr>
          <a:xfrm>
            <a:off x="1626467" y="4483129"/>
            <a:ext cx="328900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 Po defaultu, neki HTML elementi zauzimaju cijelu širinu stranice, čak i ako njihov sadržaj nije širok.</a:t>
            </a:r>
            <a:br>
              <a:rPr lang="hr-HR" sz="1400" dirty="0"/>
            </a:br>
            <a:r>
              <a:rPr lang="hr-HR" sz="1400" dirty="0"/>
              <a:t>👉 Primjeri: &lt;p&gt;, &lt;div&gt;, &lt;h1&gt;, &lt;section&gt;, &lt;article&gt;, &lt;footer&gt;.</a:t>
            </a:r>
            <a:endParaRPr lang="en-US" sz="1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ECD47-332C-30CB-07BC-965758855C20}"/>
              </a:ext>
            </a:extLst>
          </p:cNvPr>
          <p:cNvSpPr txBox="1"/>
          <p:nvPr/>
        </p:nvSpPr>
        <p:spPr>
          <a:xfrm>
            <a:off x="6595424" y="4614687"/>
            <a:ext cx="3289003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 Ovi elementi zauzimaju samo onoliko prostora koliko im treba.</a:t>
            </a:r>
            <a:br>
              <a:rPr lang="hr-HR" sz="1400" dirty="0"/>
            </a:br>
            <a:r>
              <a:rPr lang="hr-HR" sz="1400" dirty="0"/>
              <a:t>👉 Ne možemo im postaviti širinu (widght) ili visinu (height).</a:t>
            </a:r>
            <a:br>
              <a:rPr lang="hr-HR" sz="1400" dirty="0"/>
            </a:br>
            <a:r>
              <a:rPr lang="hr-HR" sz="1400" dirty="0"/>
              <a:t>👉 Primjeri: &lt;span&gt;, &lt;a&gt;, &lt;strong&gt;, &lt;em&gt;.</a:t>
            </a:r>
          </a:p>
          <a:p>
            <a:r>
              <a:rPr lang="hr-HR" sz="1400" dirty="0"/>
              <a:t>👉 Elementi će stajati jedan pored drugog i ignorirati širinu i visinu.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D003F8-1E31-2905-81B5-17DC9D730745}"/>
              </a:ext>
            </a:extLst>
          </p:cNvPr>
          <p:cNvSpPr txBox="1"/>
          <p:nvPr/>
        </p:nvSpPr>
        <p:spPr>
          <a:xfrm>
            <a:off x="1762950" y="2521040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298578-C35A-011C-282C-8D01F05ED35D}"/>
              </a:ext>
            </a:extLst>
          </p:cNvPr>
          <p:cNvSpPr txBox="1"/>
          <p:nvPr/>
        </p:nvSpPr>
        <p:spPr>
          <a:xfrm>
            <a:off x="6611103" y="2527348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Inline</a:t>
            </a:r>
            <a:endParaRPr lang="hr-H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65B954-B9FA-471C-375C-825992790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008" y="2873404"/>
            <a:ext cx="3228975" cy="1609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6CA141-ADDE-E91E-5DA3-8A52206B2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148" y="2890372"/>
            <a:ext cx="191452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08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7AD22-36DE-30A8-D025-1A51CC370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F23A23-C398-4930-846E-88A8C749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DISPLAY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920945-4364-9627-EB98-6F8EDBC20A0D}"/>
              </a:ext>
            </a:extLst>
          </p:cNvPr>
          <p:cNvSpPr txBox="1"/>
          <p:nvPr/>
        </p:nvSpPr>
        <p:spPr>
          <a:xfrm>
            <a:off x="1626467" y="4483129"/>
            <a:ext cx="328900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 Kombinira karakteristike </a:t>
            </a:r>
            <a:r>
              <a:rPr lang="hr-HR" sz="1400" b="1" dirty="0"/>
              <a:t>blokovnih</a:t>
            </a:r>
            <a:r>
              <a:rPr lang="hr-HR" sz="1400" dirty="0"/>
              <a:t> i </a:t>
            </a:r>
            <a:r>
              <a:rPr lang="hr-HR" sz="1400" b="1" dirty="0"/>
              <a:t>inline</a:t>
            </a:r>
            <a:r>
              <a:rPr lang="hr-HR" sz="1400" dirty="0"/>
              <a:t> elemenata.</a:t>
            </a:r>
            <a:br>
              <a:rPr lang="hr-HR" sz="1400" dirty="0"/>
            </a:br>
            <a:r>
              <a:rPr lang="hr-HR" sz="1400" dirty="0"/>
              <a:t>👉 Može imati </a:t>
            </a:r>
            <a:r>
              <a:rPr lang="hr-HR" sz="1400" b="1" dirty="0"/>
              <a:t>širinu</a:t>
            </a:r>
            <a:r>
              <a:rPr lang="hr-HR" sz="1400" dirty="0"/>
              <a:t> i </a:t>
            </a:r>
            <a:r>
              <a:rPr lang="hr-HR" sz="1400" b="1" dirty="0"/>
              <a:t>visinu</a:t>
            </a:r>
            <a:r>
              <a:rPr lang="hr-HR" sz="1400" dirty="0"/>
              <a:t>, ali ne prelazi u novi red ako ima dovoljno mjesta.</a:t>
            </a:r>
            <a:endParaRPr lang="en-US" sz="1400" dirty="0"/>
          </a:p>
          <a:p>
            <a:r>
              <a:rPr lang="hr-HR" sz="1400" dirty="0"/>
              <a:t>👉 Elementi će </a:t>
            </a:r>
            <a:r>
              <a:rPr lang="hr-HR" sz="1400" b="1" dirty="0"/>
              <a:t>ostati u istom redu</a:t>
            </a:r>
            <a:r>
              <a:rPr lang="hr-HR" sz="1400" dirty="0"/>
              <a:t>, ali sada </a:t>
            </a:r>
            <a:r>
              <a:rPr lang="hr-HR" sz="1400" b="1" dirty="0"/>
              <a:t>možemo podešavati širinu i visinu</a:t>
            </a:r>
            <a:r>
              <a:rPr lang="hr-HR" sz="1400" dirty="0"/>
              <a:t>.</a:t>
            </a:r>
            <a:endParaRPr lang="en-US" sz="1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5E65A3-2C8A-3D73-1FBA-C8E40BB5501E}"/>
              </a:ext>
            </a:extLst>
          </p:cNvPr>
          <p:cNvSpPr txBox="1"/>
          <p:nvPr/>
        </p:nvSpPr>
        <p:spPr>
          <a:xfrm>
            <a:off x="6595424" y="4520230"/>
            <a:ext cx="3289003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 Sakriva element u potpunosti – kao da ga nema u HTML-u!</a:t>
            </a:r>
          </a:p>
          <a:p>
            <a:endParaRPr lang="hr-HR" sz="1400" dirty="0"/>
          </a:p>
          <a:p>
            <a:r>
              <a:rPr lang="hr-HR" sz="1400" dirty="0"/>
              <a:t>👉 Ne zauzima ni mesto u rasporedu.</a:t>
            </a:r>
          </a:p>
          <a:p>
            <a:endParaRPr lang="hr-HR" sz="1400" dirty="0"/>
          </a:p>
          <a:p>
            <a:r>
              <a:rPr lang="hr-HR" sz="1400" dirty="0"/>
              <a:t>📌 Koristi se za:	</a:t>
            </a:r>
          </a:p>
          <a:p>
            <a:r>
              <a:rPr lang="hr-HR" sz="1400" dirty="0"/>
              <a:t>Skrivanje menija dok korisnik ne klikne dugme</a:t>
            </a:r>
          </a:p>
          <a:p>
            <a:r>
              <a:rPr lang="hr-HR" sz="1400" dirty="0"/>
              <a:t>Uklanjanje elemenata na mobilnim verzijama sajta</a:t>
            </a:r>
          </a:p>
          <a:p>
            <a:endParaRPr lang="hr-HR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655BB5-7CDB-DAA2-45B6-C175C54D7771}"/>
              </a:ext>
            </a:extLst>
          </p:cNvPr>
          <p:cNvSpPr txBox="1"/>
          <p:nvPr/>
        </p:nvSpPr>
        <p:spPr>
          <a:xfrm>
            <a:off x="1762950" y="2521040"/>
            <a:ext cx="356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Inline block – best from both worlds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839651-948A-1C29-4A64-B36BB9B96C9B}"/>
              </a:ext>
            </a:extLst>
          </p:cNvPr>
          <p:cNvSpPr txBox="1"/>
          <p:nvPr/>
        </p:nvSpPr>
        <p:spPr>
          <a:xfrm>
            <a:off x="6611103" y="2527348"/>
            <a:ext cx="24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None – hiding elements</a:t>
            </a:r>
            <a:endParaRPr lang="hr-H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0F9A7-D7D5-462A-7EC0-3EA33BD74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333" y="3049616"/>
            <a:ext cx="1981200" cy="1257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ABCB44-0A8A-C7DE-023A-8B59266A7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824" y="3067049"/>
            <a:ext cx="2278243" cy="105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43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324A17-BA10-734E-740B-BA9638565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54561686-7C66-04E0-EDCE-A414543A97E1}"/>
              </a:ext>
            </a:extLst>
          </p:cNvPr>
          <p:cNvSpPr txBox="1">
            <a:spLocks/>
          </p:cNvSpPr>
          <p:nvPr/>
        </p:nvSpPr>
        <p:spPr>
          <a:xfrm>
            <a:off x="1612820" y="2425847"/>
            <a:ext cx="4060688" cy="3131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🎨 CSS transforms plain HTML into an attractive design!
🔹 No CSS – sites are plain, black and white, and boring.</a:t>
            </a:r>
          </a:p>
          <a:p>
            <a:pPr algn="l"/>
            <a:br>
              <a:rPr lang="en-US" sz="1400" dirty="0"/>
            </a:br>
            <a:r>
              <a:rPr lang="en-US" sz="1400" dirty="0"/>
              <a:t>🔹 With CSS – we can change:
🎨 Colors
🔤 Fonts
🖼 Background images
📏 Arrangement and size of elements
✨ Animations and effects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EB1AA7-BE33-A1E3-F8EF-E0DF27075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836" y="2248086"/>
            <a:ext cx="5474452" cy="37773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0671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42369-A394-FAD3-EE2E-FC07F00A8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D51EA8-24B6-7745-6DD6-6067A8964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DISPLAY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0962AD-9ECC-88D1-22DB-83700095A866}"/>
              </a:ext>
            </a:extLst>
          </p:cNvPr>
          <p:cNvSpPr txBox="1"/>
          <p:nvPr/>
        </p:nvSpPr>
        <p:spPr>
          <a:xfrm>
            <a:off x="1626467" y="4483129"/>
            <a:ext cx="328900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 Kombinira karakteristike </a:t>
            </a:r>
            <a:r>
              <a:rPr lang="hr-HR" sz="1400" b="1" dirty="0"/>
              <a:t>blokovnih</a:t>
            </a:r>
            <a:r>
              <a:rPr lang="hr-HR" sz="1400" dirty="0"/>
              <a:t> i </a:t>
            </a:r>
            <a:r>
              <a:rPr lang="hr-HR" sz="1400" b="1" dirty="0"/>
              <a:t>inline</a:t>
            </a:r>
            <a:r>
              <a:rPr lang="hr-HR" sz="1400" dirty="0"/>
              <a:t> elemenata.</a:t>
            </a:r>
            <a:br>
              <a:rPr lang="hr-HR" sz="1400" dirty="0"/>
            </a:br>
            <a:r>
              <a:rPr lang="hr-HR" sz="1400" dirty="0"/>
              <a:t>👉 Može imati </a:t>
            </a:r>
            <a:r>
              <a:rPr lang="hr-HR" sz="1400" b="1" dirty="0"/>
              <a:t>širinu</a:t>
            </a:r>
            <a:r>
              <a:rPr lang="hr-HR" sz="1400" dirty="0"/>
              <a:t> i </a:t>
            </a:r>
            <a:r>
              <a:rPr lang="hr-HR" sz="1400" b="1" dirty="0"/>
              <a:t>visinu</a:t>
            </a:r>
            <a:r>
              <a:rPr lang="hr-HR" sz="1400" dirty="0"/>
              <a:t>, ali ne prelazi u novi red ako ima dovoljno mjesta.</a:t>
            </a:r>
            <a:endParaRPr lang="en-US" sz="1400" dirty="0"/>
          </a:p>
          <a:p>
            <a:r>
              <a:rPr lang="hr-HR" sz="1400" dirty="0"/>
              <a:t>👉 Elementi će </a:t>
            </a:r>
            <a:r>
              <a:rPr lang="hr-HR" sz="1400" b="1" dirty="0"/>
              <a:t>ostati u istom redu</a:t>
            </a:r>
            <a:r>
              <a:rPr lang="hr-HR" sz="1400" dirty="0"/>
              <a:t>, ali sada </a:t>
            </a:r>
            <a:r>
              <a:rPr lang="hr-HR" sz="1400" b="1" dirty="0"/>
              <a:t>možemo podešavati širinu i visinu</a:t>
            </a:r>
            <a:r>
              <a:rPr lang="hr-HR" sz="1400" dirty="0"/>
              <a:t>.</a:t>
            </a:r>
            <a:endParaRPr lang="en-US" sz="1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F7DC9B-92E6-1F69-888A-C4E1DED0FED0}"/>
              </a:ext>
            </a:extLst>
          </p:cNvPr>
          <p:cNvSpPr txBox="1"/>
          <p:nvPr/>
        </p:nvSpPr>
        <p:spPr>
          <a:xfrm>
            <a:off x="6595424" y="4520230"/>
            <a:ext cx="3289003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 Sakriva element u potpunosti – kao da ga nema u HTML-u!</a:t>
            </a:r>
          </a:p>
          <a:p>
            <a:endParaRPr lang="hr-HR" sz="1400" dirty="0"/>
          </a:p>
          <a:p>
            <a:r>
              <a:rPr lang="hr-HR" sz="1400" dirty="0"/>
              <a:t>👉 Ne zauzima ni mesto u rasporedu.</a:t>
            </a:r>
          </a:p>
          <a:p>
            <a:endParaRPr lang="hr-HR" sz="1400" dirty="0"/>
          </a:p>
          <a:p>
            <a:r>
              <a:rPr lang="hr-HR" sz="1400" dirty="0"/>
              <a:t>📌 Koristi se za:	</a:t>
            </a:r>
          </a:p>
          <a:p>
            <a:r>
              <a:rPr lang="hr-HR" sz="1400" dirty="0"/>
              <a:t>Skrivanje menija dok korisnik ne klikne dugme</a:t>
            </a:r>
          </a:p>
          <a:p>
            <a:r>
              <a:rPr lang="hr-HR" sz="1400" dirty="0"/>
              <a:t>Uklanjanje elemenata na mobilnim verzijama sajta</a:t>
            </a:r>
          </a:p>
          <a:p>
            <a:endParaRPr lang="hr-HR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1A6F9D-08A3-ED7C-2A1E-82FD230AC699}"/>
              </a:ext>
            </a:extLst>
          </p:cNvPr>
          <p:cNvSpPr txBox="1"/>
          <p:nvPr/>
        </p:nvSpPr>
        <p:spPr>
          <a:xfrm>
            <a:off x="1762950" y="2521040"/>
            <a:ext cx="356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Inline block – best from both worlds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A8E415-33DF-9515-A313-B38C1D6F39FB}"/>
              </a:ext>
            </a:extLst>
          </p:cNvPr>
          <p:cNvSpPr txBox="1"/>
          <p:nvPr/>
        </p:nvSpPr>
        <p:spPr>
          <a:xfrm>
            <a:off x="6611103" y="2527348"/>
            <a:ext cx="24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None – hiding elements</a:t>
            </a:r>
            <a:endParaRPr lang="hr-H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0641B1-C80E-105E-2DD8-1852336A3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333" y="3049616"/>
            <a:ext cx="1981200" cy="1257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AEBCDB-EE79-F749-D4B6-1F1D40A36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824" y="3067049"/>
            <a:ext cx="2278243" cy="105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2094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B9ECE-6D52-5A6C-B779-DF50E8B93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88F43A-6417-8B9A-4CA8-311526F7A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EXERCISE </a:t>
            </a:r>
            <a:r>
              <a:rPr lang="en-US" dirty="0"/>
              <a:t>5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7D26C-B075-6EB9-636B-979471C1565E}"/>
              </a:ext>
            </a:extLst>
          </p:cNvPr>
          <p:cNvSpPr txBox="1"/>
          <p:nvPr/>
        </p:nvSpPr>
        <p:spPr>
          <a:xfrm>
            <a:off x="581527" y="3737851"/>
            <a:ext cx="4070684" cy="1138949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kumimoji="0" lang="hr-HR" altLang="sr-Latn-RS" sz="2800" b="0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  <a:t>👉Podesiti display tako da tri kvadrata stoje u istom redu.</a:t>
            </a:r>
          </a:p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kumimoji="0" lang="hr-HR" altLang="sr-Latn-RS" sz="2800" b="0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  <a:t>👉 Podesiti display tako da svi kvadrati stoje jedan ispod drugoga.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D1D37F-29E1-079F-3465-10A02DEA7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073" y="2937608"/>
            <a:ext cx="4293433" cy="197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536BAA-A5DA-E01E-5EAF-EFB4CB6CB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444" y="2257620"/>
            <a:ext cx="1732312" cy="333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5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BB1CA-B016-1C41-637B-436713992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619CFF-9188-DB2A-C890-9019BC046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-INLINE CSS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47D863E-C9E2-DA5C-E7AB-67D2E3320E64}"/>
              </a:ext>
            </a:extLst>
          </p:cNvPr>
          <p:cNvSpPr txBox="1">
            <a:spLocks/>
          </p:cNvSpPr>
          <p:nvPr/>
        </p:nvSpPr>
        <p:spPr>
          <a:xfrm>
            <a:off x="1103891" y="2338918"/>
            <a:ext cx="4060688" cy="553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👉 Suitable when you want to quickly change the style of only one element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A93714-2FD8-DC43-CF41-CB5F78FAE2BD}"/>
              </a:ext>
            </a:extLst>
          </p:cNvPr>
          <p:cNvSpPr txBox="1"/>
          <p:nvPr/>
        </p:nvSpPr>
        <p:spPr>
          <a:xfrm>
            <a:off x="1162310" y="4516465"/>
            <a:ext cx="60952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Problem with Inline CSS
🔹 Difficult to maintain</a:t>
            </a:r>
            <a:br>
              <a:rPr lang="en-US" dirty="0"/>
            </a:br>
            <a:r>
              <a:rPr lang="en-US" dirty="0"/>
              <a:t>🔹 Not practical for multiple elements</a:t>
            </a:r>
            <a:br>
              <a:rPr lang="en-US" dirty="0"/>
            </a:br>
            <a:r>
              <a:rPr lang="en-US" dirty="0"/>
              <a:t>🔹 It is not used often, except for quick changes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9E9E88-A560-2816-8A1A-1D56969EE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310" y="3314476"/>
            <a:ext cx="5099291" cy="55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35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E28D4-1CC6-1CA6-1510-F83C60843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830B8F-746E-1D2F-3D96-F3BE4A74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-INTERNAL CSS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E63D701-8B2D-FA9D-6306-B5D77E44086F}"/>
              </a:ext>
            </a:extLst>
          </p:cNvPr>
          <p:cNvSpPr txBox="1">
            <a:spLocks/>
          </p:cNvSpPr>
          <p:nvPr/>
        </p:nvSpPr>
        <p:spPr>
          <a:xfrm>
            <a:off x="1103891" y="2338918"/>
            <a:ext cx="4060688" cy="553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👉 Can be used to style the entire page</a:t>
            </a:r>
            <a:endParaRPr lang="it-IT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412F7A-6B7E-B767-7FC5-A1302FE23D6A}"/>
              </a:ext>
            </a:extLst>
          </p:cNvPr>
          <p:cNvSpPr txBox="1"/>
          <p:nvPr/>
        </p:nvSpPr>
        <p:spPr>
          <a:xfrm>
            <a:off x="1116919" y="5154278"/>
            <a:ext cx="60952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Problem with Inline CSS
🔹 If the site has multiple HTML pages, you have to repeat the styles in each file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30CD5A-32CE-6160-C1AF-D7E34689C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104" y="3101377"/>
            <a:ext cx="2238992" cy="171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15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BDA8E-489E-52E8-7F9F-B66A7850A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8C38CD-FA87-8653-26D5-F7FAE7F56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-INTERNAL CSS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48103B3-4392-5B4A-EE9F-2F1E813D7B01}"/>
              </a:ext>
            </a:extLst>
          </p:cNvPr>
          <p:cNvSpPr txBox="1">
            <a:spLocks/>
          </p:cNvSpPr>
          <p:nvPr/>
        </p:nvSpPr>
        <p:spPr>
          <a:xfrm>
            <a:off x="1103891" y="2338918"/>
            <a:ext cx="4060688" cy="553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👉 Can be used to style the entire page</a:t>
            </a:r>
            <a:endParaRPr lang="it-IT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FB10EF-ED48-2B10-AB3C-2D521DD5C303}"/>
              </a:ext>
            </a:extLst>
          </p:cNvPr>
          <p:cNvSpPr txBox="1"/>
          <p:nvPr/>
        </p:nvSpPr>
        <p:spPr>
          <a:xfrm>
            <a:off x="1116919" y="5154278"/>
            <a:ext cx="60952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Problem with Inline CSS
🔹 If the site has multiple HTML pages, you have to repeat the styles in each file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F5EC9D-049D-88B6-1E67-AC64903E9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104" y="3101377"/>
            <a:ext cx="2238992" cy="171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872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7DCC2-B5B9-D378-3656-A56B63D08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7397E0-95C7-B274-6561-C74BAF8F4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>
                <a:latin typeface="Bahnschrift SemiBold" panose="020B0502040204020203" pitchFamily="34" charset="0"/>
                <a:ea typeface="+mj-ea"/>
                <a:cs typeface="+mj-cs"/>
              </a:rPr>
              <a:t>CSS – EXERCISE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A56CDD-203B-9861-B945-38C776BC69F1}"/>
              </a:ext>
            </a:extLst>
          </p:cNvPr>
          <p:cNvSpPr txBox="1"/>
          <p:nvPr/>
        </p:nvSpPr>
        <p:spPr>
          <a:xfrm>
            <a:off x="838200" y="2141537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kumimoji="0" lang="hr-HR" altLang="sr-Latn-RS" sz="2800" b="0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  <a:t>✅ </a:t>
            </a:r>
            <a:r>
              <a:rPr kumimoji="0" lang="hr-HR" altLang="sr-Latn-RS" sz="2800" b="1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  <a:t>Cilj:</a:t>
            </a:r>
            <a:r>
              <a:rPr kumimoji="0" lang="hr-HR" altLang="sr-Latn-RS" sz="2800" b="0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  <a:t> Napravi stranicu sa tri linka koja menjaju boju teksta koristeći sva tri metoda.</a:t>
            </a:r>
            <a:br>
              <a:rPr kumimoji="0" lang="hr-HR" altLang="sr-Latn-RS" sz="2800" b="0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</a:br>
            <a:r>
              <a:rPr kumimoji="0" lang="hr-HR" altLang="sr-Latn-RS" sz="2800" b="0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  <a:t>✅ </a:t>
            </a:r>
            <a:r>
              <a:rPr kumimoji="0" lang="hr-HR" altLang="sr-Latn-RS" sz="2800" b="1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  <a:t>Koraci:</a:t>
            </a:r>
            <a:br>
              <a:rPr kumimoji="0" lang="hr-HR" altLang="sr-Latn-RS" sz="2800" b="0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</a:br>
            <a:r>
              <a:rPr kumimoji="0" lang="hr-HR" altLang="sr-Latn-RS" sz="2800" b="0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  <a:t>1️⃣ Kreiraj index.html</a:t>
            </a:r>
            <a:br>
              <a:rPr kumimoji="0" lang="hr-HR" altLang="sr-Latn-RS" sz="2800" b="0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</a:br>
            <a:r>
              <a:rPr kumimoji="0" lang="hr-HR" altLang="sr-Latn-RS" sz="2800" b="0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  <a:t>2️⃣ Dodaj inline.html, internal.html i external.html</a:t>
            </a:r>
            <a:br>
              <a:rPr kumimoji="0" lang="hr-HR" altLang="sr-Latn-RS" sz="2800" b="0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</a:br>
            <a:r>
              <a:rPr kumimoji="0" lang="hr-HR" altLang="sr-Latn-RS" sz="2800" b="0" i="0" u="none" strike="noStrike" kern="1200" cap="none" normalizeH="0" baseline="0" dirty="0">
                <a:ln>
                  <a:noFill/>
                </a:ln>
                <a:effectLst/>
                <a:latin typeface="Bahnschrift SemiLight" panose="020B0502040204020203" pitchFamily="34" charset="0"/>
                <a:ea typeface="+mn-ea"/>
                <a:cs typeface="+mn-cs"/>
              </a:rPr>
              <a:t>3️⃣</a:t>
            </a:r>
            <a:r>
              <a:rPr lang="hr-HR" altLang="sr-Latn-RS" sz="2800" b="1" kern="1200" dirty="0">
                <a:latin typeface="Bahnschrift SemiLight" panose="020B0502040204020203" pitchFamily="34" charset="0"/>
                <a:ea typeface="+mn-ea"/>
                <a:cs typeface="+mn-cs"/>
              </a:rPr>
              <a:t>Koristi inline, internal i external CSS za stilizaciju naslova</a:t>
            </a:r>
            <a:endParaRPr kumimoji="0" lang="hr-HR" altLang="sr-Latn-RS" sz="2800" b="0" i="0" u="none" strike="noStrike" kern="1200" cap="none" normalizeH="0" baseline="0" dirty="0">
              <a:ln>
                <a:noFill/>
              </a:ln>
              <a:effectLst/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8F5429-C155-545F-DEB8-F913516FB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086" y="3328359"/>
            <a:ext cx="5181600" cy="13458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4710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A3613-D665-4D93-CDCA-A50721F2A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5FD825-7F55-1632-2EE3-AFDFECD86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-ELEMENT SELECTORS</a:t>
            </a:r>
            <a:endParaRPr lang="hr-H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7517EB-7571-C4EB-0C64-73DD2183D534}"/>
              </a:ext>
            </a:extLst>
          </p:cNvPr>
          <p:cNvSpPr txBox="1"/>
          <p:nvPr/>
        </p:nvSpPr>
        <p:spPr>
          <a:xfrm>
            <a:off x="1116919" y="2045716"/>
            <a:ext cx="93264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💡</a:t>
            </a:r>
            <a:r>
              <a:rPr lang="hr-HR" dirty="0"/>
              <a:t>CSS selektori omogućavaju nam da izaberemo HTML elemente i </a:t>
            </a:r>
            <a:r>
              <a:rPr lang="en-US" dirty="0" err="1"/>
              <a:t>primjenimo</a:t>
            </a:r>
            <a:r>
              <a:rPr lang="hr-HR" dirty="0"/>
              <a:t> stilove na njih</a:t>
            </a:r>
          </a:p>
          <a:p>
            <a:endParaRPr lang="hr-HR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02CFE4F-DD9D-C797-B05F-E5D97228FB91}"/>
              </a:ext>
            </a:extLst>
          </p:cNvPr>
          <p:cNvGrpSpPr/>
          <p:nvPr/>
        </p:nvGrpSpPr>
        <p:grpSpPr>
          <a:xfrm>
            <a:off x="1116919" y="3429000"/>
            <a:ext cx="8546373" cy="1324525"/>
            <a:chOff x="1116919" y="2804360"/>
            <a:chExt cx="8546373" cy="1324525"/>
          </a:xfrm>
        </p:grpSpPr>
        <p:sp>
          <p:nvSpPr>
            <p:cNvPr id="5" name="Content Placeholder 1">
              <a:extLst>
                <a:ext uri="{FF2B5EF4-FFF2-40B4-BE49-F238E27FC236}">
                  <a16:creationId xmlns:a16="http://schemas.microsoft.com/office/drawing/2014/main" id="{E291AB57-180C-BE1D-C5AF-0485CAEECD05}"/>
                </a:ext>
              </a:extLst>
            </p:cNvPr>
            <p:cNvSpPr txBox="1">
              <a:spLocks/>
            </p:cNvSpPr>
            <p:nvPr/>
          </p:nvSpPr>
          <p:spPr>
            <a:xfrm>
              <a:off x="1116919" y="2928795"/>
              <a:ext cx="5585667" cy="55375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600" dirty="0"/>
                <a:t>👉 </a:t>
              </a:r>
              <a:r>
                <a:rPr lang="en-US" sz="1600" dirty="0" err="1"/>
                <a:t>Primeniće</a:t>
              </a:r>
              <a:r>
                <a:rPr lang="en-US" sz="1600" dirty="0"/>
                <a:t> </a:t>
              </a:r>
              <a:r>
                <a:rPr lang="en-US" sz="1600" dirty="0" err="1"/>
                <a:t>stil</a:t>
              </a:r>
              <a:r>
                <a:rPr lang="en-US" sz="1600" dirty="0"/>
                <a:t> </a:t>
              </a:r>
              <a:r>
                <a:rPr lang="en-US" sz="1600" dirty="0" err="1"/>
                <a:t>na</a:t>
              </a:r>
              <a:r>
                <a:rPr lang="en-US" sz="1600" dirty="0"/>
                <a:t> </a:t>
              </a:r>
              <a:r>
                <a:rPr lang="en-US" sz="1600" dirty="0" err="1"/>
                <a:t>sve</a:t>
              </a:r>
              <a:r>
                <a:rPr lang="en-US" sz="1600" dirty="0"/>
                <a:t> h1 </a:t>
              </a:r>
              <a:r>
                <a:rPr lang="en-US" sz="1600" dirty="0" err="1"/>
                <a:t>elemente</a:t>
              </a:r>
              <a:r>
                <a:rPr lang="en-US" sz="1600" dirty="0"/>
                <a:t> I HTML </a:t>
              </a:r>
              <a:r>
                <a:rPr lang="en-US" sz="1600" dirty="0" err="1"/>
                <a:t>fajlu</a:t>
              </a:r>
              <a:endParaRPr lang="it-IT" sz="16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262A91F-6FBA-2F87-CCE3-3D46B5E8F359}"/>
                </a:ext>
              </a:extLst>
            </p:cNvPr>
            <p:cNvSpPr txBox="1"/>
            <p:nvPr/>
          </p:nvSpPr>
          <p:spPr>
            <a:xfrm>
              <a:off x="1116919" y="3482554"/>
              <a:ext cx="609525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⚠ </a:t>
              </a:r>
              <a:r>
                <a:rPr lang="en-US" b="1" dirty="0" err="1"/>
                <a:t>Oprez</a:t>
              </a:r>
              <a:r>
                <a:rPr lang="en-US" b="1" dirty="0"/>
                <a:t>! Element </a:t>
              </a:r>
              <a:r>
                <a:rPr lang="en-US" b="1" dirty="0" err="1"/>
                <a:t>selektori</a:t>
              </a:r>
              <a:r>
                <a:rPr lang="en-US" b="1" dirty="0"/>
                <a:t> </a:t>
              </a:r>
              <a:r>
                <a:rPr lang="en-US" b="1" dirty="0" err="1"/>
                <a:t>primjenjuju</a:t>
              </a:r>
              <a:r>
                <a:rPr lang="en-US" b="1" dirty="0"/>
                <a:t> </a:t>
              </a:r>
              <a:r>
                <a:rPr lang="en-US" b="1" dirty="0" err="1"/>
                <a:t>stil</a:t>
              </a:r>
              <a:r>
                <a:rPr lang="en-US" b="1" dirty="0"/>
                <a:t> </a:t>
              </a:r>
              <a:r>
                <a:rPr lang="en-US" b="1" dirty="0" err="1"/>
                <a:t>na</a:t>
              </a:r>
              <a:r>
                <a:rPr lang="en-US" b="1" dirty="0"/>
                <a:t> </a:t>
              </a:r>
              <a:r>
                <a:rPr lang="en-US" b="1" dirty="0" err="1"/>
                <a:t>sve</a:t>
              </a:r>
              <a:r>
                <a:rPr lang="en-US" b="1" dirty="0"/>
                <a:t> HTML </a:t>
              </a:r>
              <a:r>
                <a:rPr lang="en-US" b="1" dirty="0" err="1"/>
                <a:t>elemente</a:t>
              </a:r>
              <a:r>
                <a:rPr lang="en-US" b="1" dirty="0"/>
                <a:t> tog </a:t>
              </a:r>
              <a:r>
                <a:rPr lang="en-US" b="1" dirty="0" err="1"/>
                <a:t>tipa</a:t>
              </a:r>
              <a:endParaRPr lang="en-US" b="1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D11FCB3-6124-D120-394D-A46FED404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12175" y="2804360"/>
              <a:ext cx="2451117" cy="12492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6605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B94AC-64BE-3309-A586-AD723F193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5E30A3-57A7-BF6D-4812-DA8CB2557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-CLASS SELECTORS</a:t>
            </a:r>
            <a:endParaRPr lang="hr-H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453BFC-2EFE-FD3B-0246-5D077CF5B7EF}"/>
              </a:ext>
            </a:extLst>
          </p:cNvPr>
          <p:cNvSpPr txBox="1"/>
          <p:nvPr/>
        </p:nvSpPr>
        <p:spPr>
          <a:xfrm>
            <a:off x="1116919" y="2045716"/>
            <a:ext cx="93264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💡</a:t>
            </a:r>
            <a:r>
              <a:rPr lang="hr-HR" dirty="0"/>
              <a:t>CSS selektori omogućavaju nam da izaberemo HTML elemente i </a:t>
            </a:r>
            <a:r>
              <a:rPr lang="en-US" dirty="0" err="1"/>
              <a:t>primjenimo</a:t>
            </a:r>
            <a:r>
              <a:rPr lang="hr-HR" dirty="0"/>
              <a:t> stilove na njih</a:t>
            </a:r>
          </a:p>
          <a:p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157D9DC-9B6C-3786-FBCD-4781787A5BA5}"/>
              </a:ext>
            </a:extLst>
          </p:cNvPr>
          <p:cNvSpPr txBox="1">
            <a:spLocks/>
          </p:cNvSpPr>
          <p:nvPr/>
        </p:nvSpPr>
        <p:spPr>
          <a:xfrm>
            <a:off x="1116919" y="3429000"/>
            <a:ext cx="5585667" cy="1596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👉 </a:t>
            </a:r>
            <a:r>
              <a:rPr lang="en-US" sz="1600" dirty="0" err="1"/>
              <a:t>Klase</a:t>
            </a:r>
            <a:r>
              <a:rPr lang="en-US" sz="1600" dirty="0"/>
              <a:t> se </a:t>
            </a:r>
            <a:r>
              <a:rPr lang="en-US" sz="1600" dirty="0" err="1"/>
              <a:t>koriste</a:t>
            </a:r>
            <a:r>
              <a:rPr lang="en-US" sz="1600" dirty="0"/>
              <a:t> za </a:t>
            </a:r>
            <a:r>
              <a:rPr lang="en-US" sz="1600" dirty="0" err="1"/>
              <a:t>grupiranje</a:t>
            </a:r>
            <a:r>
              <a:rPr lang="en-US" sz="1600" dirty="0"/>
              <a:t> </a:t>
            </a:r>
            <a:r>
              <a:rPr lang="en-US" sz="1600" dirty="0" err="1"/>
              <a:t>više</a:t>
            </a:r>
            <a:r>
              <a:rPr lang="en-US" sz="1600" dirty="0"/>
              <a:t> </a:t>
            </a:r>
            <a:r>
              <a:rPr lang="en-US" sz="1600" dirty="0" err="1"/>
              <a:t>elemenata</a:t>
            </a:r>
            <a:r>
              <a:rPr lang="en-US" sz="1600" dirty="0"/>
              <a:t> koji </a:t>
            </a:r>
            <a:r>
              <a:rPr lang="en-US" sz="1600" dirty="0" err="1"/>
              <a:t>dijele</a:t>
            </a:r>
            <a:r>
              <a:rPr lang="en-US" sz="1600" dirty="0"/>
              <a:t> </a:t>
            </a:r>
            <a:r>
              <a:rPr lang="en-US" sz="1600" dirty="0" err="1"/>
              <a:t>isti</a:t>
            </a:r>
            <a:r>
              <a:rPr lang="en-US" sz="1600" dirty="0"/>
              <a:t> </a:t>
            </a:r>
            <a:r>
              <a:rPr lang="en-US" sz="1600" dirty="0" err="1"/>
              <a:t>stil</a:t>
            </a:r>
            <a:endParaRPr lang="en-US" sz="1600" dirty="0"/>
          </a:p>
          <a:p>
            <a:pPr algn="l"/>
            <a:endParaRPr lang="en-US" sz="1600" dirty="0"/>
          </a:p>
          <a:p>
            <a:pPr algn="l"/>
            <a:r>
              <a:rPr lang="it-IT" sz="1600" dirty="0"/>
              <a:t>👉 Možeš dodati istu klasu na više elemenata!</a:t>
            </a:r>
          </a:p>
          <a:p>
            <a:pPr algn="l"/>
            <a:endParaRPr lang="it-IT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80F96F-9B3F-03DE-FCC7-C0214577A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475" y="4300403"/>
            <a:ext cx="1704975" cy="876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4F15EC-79B1-E5BD-5192-700655ADA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475" y="3260944"/>
            <a:ext cx="416242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046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303</TotalTime>
  <Words>1735</Words>
  <Application>Microsoft Office PowerPoint</Application>
  <PresentationFormat>Widescreen</PresentationFormat>
  <Paragraphs>195</Paragraphs>
  <Slides>31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Bahnschrift</vt:lpstr>
      <vt:lpstr>Bahnschrift SemiBold</vt:lpstr>
      <vt:lpstr>Bahnschrift SemiLight</vt:lpstr>
      <vt:lpstr>Calibri</vt:lpstr>
      <vt:lpstr>Calibri Light</vt:lpstr>
      <vt:lpstr>Montserrat</vt:lpstr>
      <vt:lpstr>Tema sustava Office</vt:lpstr>
      <vt:lpstr>CSS</vt:lpstr>
      <vt:lpstr>CSS</vt:lpstr>
      <vt:lpstr>CSS</vt:lpstr>
      <vt:lpstr>CSS-INLINE CSS</vt:lpstr>
      <vt:lpstr>CSS-INTERNAL CSS</vt:lpstr>
      <vt:lpstr>CSS-INTERNAL CSS</vt:lpstr>
      <vt:lpstr>CSS – EXERCISE 1</vt:lpstr>
      <vt:lpstr>CSS-ELEMENT SELECTORS</vt:lpstr>
      <vt:lpstr>CSS-CLASS SELECTORS</vt:lpstr>
      <vt:lpstr>CSS-ID SELECTORS</vt:lpstr>
      <vt:lpstr>CSS-ATTRIBUTE SELECTORS</vt:lpstr>
      <vt:lpstr>CSS-UNIVERSAL SELECTORS</vt:lpstr>
      <vt:lpstr>CSS – EXERCISE 2</vt:lpstr>
      <vt:lpstr>CSS-CHROME DEVELOPER TOOLS</vt:lpstr>
      <vt:lpstr>CSS-CHROME DEVELOPER TOOLS</vt:lpstr>
      <vt:lpstr>CSS-CHROME DEVELOPER TOOLS</vt:lpstr>
      <vt:lpstr>CSS-BOX MODEL</vt:lpstr>
      <vt:lpstr>CSS-DIV ELEMENT</vt:lpstr>
      <vt:lpstr>CSS-CASCADE AND SPECIFICITY</vt:lpstr>
      <vt:lpstr>CSS-STYLE TYPE PRIORITY</vt:lpstr>
      <vt:lpstr>CSS-SELECTOR SPECIFICITY PRIORITY</vt:lpstr>
      <vt:lpstr>CSS-!important RULE</vt:lpstr>
      <vt:lpstr>CSS – EXERCISE 3</vt:lpstr>
      <vt:lpstr>CSS – POSITIONING</vt:lpstr>
      <vt:lpstr>CSS – POSITIONING</vt:lpstr>
      <vt:lpstr>CSS – POSITIONING</vt:lpstr>
      <vt:lpstr>CSS – EXERCISE 4</vt:lpstr>
      <vt:lpstr>CSS – DISPLAY</vt:lpstr>
      <vt:lpstr>CSS – DISPLAY</vt:lpstr>
      <vt:lpstr>CSS – DISPLAY</vt:lpstr>
      <vt:lpstr>CSS – EXERCISE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prezentacija</dc:title>
  <dc:creator>Božica Bajčić</dc:creator>
  <cp:lastModifiedBy>Dino Duvnjak</cp:lastModifiedBy>
  <cp:revision>51</cp:revision>
  <dcterms:created xsi:type="dcterms:W3CDTF">2024-02-12T13:35:47Z</dcterms:created>
  <dcterms:modified xsi:type="dcterms:W3CDTF">2025-03-09T15:48:56Z</dcterms:modified>
</cp:coreProperties>
</file>